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png" ContentType="image/pn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Default Extension="jpg" ContentType="image/jpg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5830" y="221691"/>
            <a:ext cx="769556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129411"/>
            <a:ext cx="8073390" cy="4518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433" y="1493596"/>
            <a:ext cx="840232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0"/>
              <a:t>Non-Conventional</a:t>
            </a:r>
            <a:r>
              <a:rPr dirty="0" sz="4400" spc="-75"/>
              <a:t> </a:t>
            </a:r>
            <a:r>
              <a:rPr dirty="0" sz="4400" spc="-10"/>
              <a:t>Energy </a:t>
            </a:r>
            <a:r>
              <a:rPr dirty="0" sz="4400" spc="-20"/>
              <a:t>Resources</a:t>
            </a:r>
            <a:endParaRPr sz="4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4336" y="186944"/>
            <a:ext cx="527748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Basic</a:t>
            </a:r>
            <a:r>
              <a:rPr dirty="0" sz="4400" spc="-65"/>
              <a:t> </a:t>
            </a:r>
            <a:r>
              <a:rPr dirty="0" sz="4400" spc="-10"/>
              <a:t>Sun-Earth</a:t>
            </a:r>
            <a:r>
              <a:rPr dirty="0" sz="4400" spc="-15"/>
              <a:t> </a:t>
            </a:r>
            <a:r>
              <a:rPr dirty="0" sz="4400"/>
              <a:t>Angles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884174"/>
            <a:ext cx="8229600" cy="5974080"/>
            <a:chOff x="457200" y="884174"/>
            <a:chExt cx="8229600" cy="59740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884174"/>
              <a:ext cx="8229600" cy="57452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8400" y="4343400"/>
              <a:ext cx="4343400" cy="25145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4336" y="186944"/>
            <a:ext cx="527748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Basic</a:t>
            </a:r>
            <a:r>
              <a:rPr dirty="0" sz="4400" spc="-65"/>
              <a:t> </a:t>
            </a:r>
            <a:r>
              <a:rPr dirty="0" sz="4400" spc="-10"/>
              <a:t>Sun-Earth</a:t>
            </a:r>
            <a:r>
              <a:rPr dirty="0" sz="4400" spc="-15"/>
              <a:t> </a:t>
            </a:r>
            <a:r>
              <a:rPr dirty="0" sz="4400"/>
              <a:t>Angles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900811"/>
            <a:ext cx="8074025" cy="2586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355600" marR="635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000" spc="-10" b="1">
                <a:latin typeface="Calibri"/>
                <a:cs typeface="Calibri"/>
              </a:rPr>
              <a:t>Zenith </a:t>
            </a:r>
            <a:r>
              <a:rPr dirty="0" sz="2000" b="1">
                <a:latin typeface="Calibri"/>
                <a:cs typeface="Calibri"/>
              </a:rPr>
              <a:t>angle </a:t>
            </a:r>
            <a:r>
              <a:rPr dirty="0" sz="2000" spc="-5" b="1">
                <a:latin typeface="Calibri"/>
                <a:cs typeface="Calibri"/>
              </a:rPr>
              <a:t>(θZ): </a:t>
            </a:r>
            <a:r>
              <a:rPr dirty="0" sz="2000" spc="-5">
                <a:latin typeface="Calibri"/>
                <a:cs typeface="Calibri"/>
              </a:rPr>
              <a:t>If </a:t>
            </a:r>
            <a:r>
              <a:rPr dirty="0" sz="2000">
                <a:latin typeface="Calibri"/>
                <a:cs typeface="Calibri"/>
              </a:rPr>
              <a:t>a </a:t>
            </a:r>
            <a:r>
              <a:rPr dirty="0" sz="2000" spc="-5">
                <a:latin typeface="Calibri"/>
                <a:cs typeface="Calibri"/>
              </a:rPr>
              <a:t>vertical </a:t>
            </a:r>
            <a:r>
              <a:rPr dirty="0" sz="2000">
                <a:latin typeface="Calibri"/>
                <a:cs typeface="Calibri"/>
              </a:rPr>
              <a:t>line is </a:t>
            </a:r>
            <a:r>
              <a:rPr dirty="0" sz="2000" spc="-10">
                <a:latin typeface="Calibri"/>
                <a:cs typeface="Calibri"/>
              </a:rPr>
              <a:t>drawn </a:t>
            </a:r>
            <a:r>
              <a:rPr dirty="0" sz="2000" spc="-15">
                <a:latin typeface="Calibri"/>
                <a:cs typeface="Calibri"/>
              </a:rPr>
              <a:t>to </a:t>
            </a:r>
            <a:r>
              <a:rPr dirty="0" sz="2000">
                <a:latin typeface="Calibri"/>
                <a:cs typeface="Calibri"/>
              </a:rPr>
              <a:t>this </a:t>
            </a:r>
            <a:r>
              <a:rPr dirty="0" sz="2000" spc="-15">
                <a:latin typeface="Calibri"/>
                <a:cs typeface="Calibri"/>
              </a:rPr>
              <a:t>horizontal </a:t>
            </a:r>
            <a:r>
              <a:rPr dirty="0" sz="2000" spc="-5">
                <a:latin typeface="Calibri"/>
                <a:cs typeface="Calibri"/>
              </a:rPr>
              <a:t>plane, </a:t>
            </a:r>
            <a:r>
              <a:rPr dirty="0" sz="2000" spc="-15">
                <a:latin typeface="Calibri"/>
                <a:cs typeface="Calibri"/>
              </a:rPr>
              <a:t>at </a:t>
            </a:r>
            <a:r>
              <a:rPr dirty="0" sz="2000">
                <a:latin typeface="Calibri"/>
                <a:cs typeface="Calibri"/>
              </a:rPr>
              <a:t>its 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30">
                <a:latin typeface="Calibri"/>
                <a:cs typeface="Calibri"/>
              </a:rPr>
              <a:t>center, </a:t>
            </a:r>
            <a:r>
              <a:rPr dirty="0" sz="2000">
                <a:latin typeface="Calibri"/>
                <a:cs typeface="Calibri"/>
              </a:rPr>
              <a:t>the </a:t>
            </a:r>
            <a:r>
              <a:rPr dirty="0" sz="2000" spc="-5">
                <a:latin typeface="Calibri"/>
                <a:cs typeface="Calibri"/>
              </a:rPr>
              <a:t>line joining sun and </a:t>
            </a:r>
            <a:r>
              <a:rPr dirty="0" sz="2000">
                <a:latin typeface="Calibri"/>
                <a:cs typeface="Calibri"/>
              </a:rPr>
              <a:t>the </a:t>
            </a:r>
            <a:r>
              <a:rPr dirty="0" sz="2000" spc="-10">
                <a:latin typeface="Calibri"/>
                <a:cs typeface="Calibri"/>
              </a:rPr>
              <a:t>center </a:t>
            </a:r>
            <a:r>
              <a:rPr dirty="0" sz="2000" spc="-5">
                <a:latin typeface="Calibri"/>
                <a:cs typeface="Calibri"/>
              </a:rPr>
              <a:t>of the plane will </a:t>
            </a:r>
            <a:r>
              <a:rPr dirty="0" sz="2000" spc="-15">
                <a:latin typeface="Calibri"/>
                <a:cs typeface="Calibri"/>
              </a:rPr>
              <a:t>make </a:t>
            </a:r>
            <a:r>
              <a:rPr dirty="0" sz="2000">
                <a:latin typeface="Calibri"/>
                <a:cs typeface="Calibri"/>
              </a:rPr>
              <a:t>an </a:t>
            </a:r>
            <a:r>
              <a:rPr dirty="0" sz="2000" spc="-5">
                <a:latin typeface="Calibri"/>
                <a:cs typeface="Calibri"/>
              </a:rPr>
              <a:t>angle </a:t>
            </a:r>
            <a:r>
              <a:rPr dirty="0" sz="2000">
                <a:latin typeface="Calibri"/>
                <a:cs typeface="Calibri"/>
              </a:rPr>
              <a:t> θZ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with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this</a:t>
            </a:r>
            <a:r>
              <a:rPr dirty="0" sz="2000" spc="-5">
                <a:latin typeface="Calibri"/>
                <a:cs typeface="Calibri"/>
              </a:rPr>
              <a:t> vertical.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This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angle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called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zenith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angle.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750">
              <a:latin typeface="Calibri"/>
              <a:cs typeface="Calibri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000" spc="-5" b="1">
                <a:latin typeface="Calibri"/>
                <a:cs typeface="Calibri"/>
              </a:rPr>
              <a:t>Local </a:t>
            </a:r>
            <a:r>
              <a:rPr dirty="0" sz="2000" b="1">
                <a:latin typeface="Calibri"/>
                <a:cs typeface="Calibri"/>
              </a:rPr>
              <a:t>solar </a:t>
            </a:r>
            <a:r>
              <a:rPr dirty="0" sz="2000" spc="-5" b="1">
                <a:latin typeface="Calibri"/>
                <a:cs typeface="Calibri"/>
              </a:rPr>
              <a:t>time (LST): </a:t>
            </a:r>
            <a:r>
              <a:rPr dirty="0" sz="2000" spc="-5">
                <a:latin typeface="Calibri"/>
                <a:cs typeface="Calibri"/>
              </a:rPr>
              <a:t>This is </a:t>
            </a:r>
            <a:r>
              <a:rPr dirty="0" sz="2000">
                <a:latin typeface="Calibri"/>
                <a:cs typeface="Calibri"/>
              </a:rPr>
              <a:t>also </a:t>
            </a:r>
            <a:r>
              <a:rPr dirty="0" sz="2000" spc="-5">
                <a:latin typeface="Calibri"/>
                <a:cs typeface="Calibri"/>
              </a:rPr>
              <a:t>called </a:t>
            </a:r>
            <a:r>
              <a:rPr dirty="0" sz="2000" spc="-5" b="1">
                <a:latin typeface="Calibri"/>
                <a:cs typeface="Calibri"/>
              </a:rPr>
              <a:t>Local Apparent Time </a:t>
            </a:r>
            <a:r>
              <a:rPr dirty="0" sz="2000" spc="-35" b="1">
                <a:latin typeface="Calibri"/>
                <a:cs typeface="Calibri"/>
              </a:rPr>
              <a:t>(LAT) </a:t>
            </a:r>
            <a:r>
              <a:rPr dirty="0" sz="2000" spc="-25">
                <a:latin typeface="Calibri"/>
                <a:cs typeface="Calibri"/>
              </a:rPr>
              <a:t>td 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calculated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using </a:t>
            </a:r>
            <a:r>
              <a:rPr dirty="0" sz="2000" spc="-10">
                <a:latin typeface="Calibri"/>
                <a:cs typeface="Calibri"/>
              </a:rPr>
              <a:t>various</a:t>
            </a:r>
            <a:r>
              <a:rPr dirty="0" sz="2000" spc="-5">
                <a:latin typeface="Calibri"/>
                <a:cs typeface="Calibri"/>
              </a:rPr>
              <a:t> values of </a:t>
            </a:r>
            <a:r>
              <a:rPr dirty="0" sz="2000">
                <a:latin typeface="Calibri"/>
                <a:cs typeface="Calibri"/>
              </a:rPr>
              <a:t>θZ. </a:t>
            </a:r>
            <a:r>
              <a:rPr dirty="0" sz="2000" spc="-5">
                <a:latin typeface="Calibri"/>
                <a:cs typeface="Calibri"/>
              </a:rPr>
              <a:t>The </a:t>
            </a:r>
            <a:r>
              <a:rPr dirty="0" sz="2000">
                <a:latin typeface="Calibri"/>
                <a:cs typeface="Calibri"/>
              </a:rPr>
              <a:t>time </a:t>
            </a:r>
            <a:r>
              <a:rPr dirty="0" sz="2000" spc="-5">
                <a:latin typeface="Calibri"/>
                <a:cs typeface="Calibri"/>
              </a:rPr>
              <a:t>so calculated</a:t>
            </a:r>
            <a:r>
              <a:rPr dirty="0" sz="2000" spc="4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 </a:t>
            </a:r>
            <a:r>
              <a:rPr dirty="0" sz="2000" spc="-5" b="1">
                <a:latin typeface="Calibri"/>
                <a:cs typeface="Calibri"/>
              </a:rPr>
              <a:t>Local </a:t>
            </a:r>
            <a:r>
              <a:rPr dirty="0" sz="2000" b="1">
                <a:latin typeface="Calibri"/>
                <a:cs typeface="Calibri"/>
              </a:rPr>
              <a:t> Solar </a:t>
            </a:r>
            <a:r>
              <a:rPr dirty="0" sz="2000" spc="-5" b="1">
                <a:latin typeface="Calibri"/>
                <a:cs typeface="Calibri"/>
              </a:rPr>
              <a:t>Time. </a:t>
            </a:r>
            <a:r>
              <a:rPr dirty="0" sz="2000" spc="-5">
                <a:latin typeface="Calibri"/>
                <a:cs typeface="Calibri"/>
              </a:rPr>
              <a:t>This </a:t>
            </a:r>
            <a:r>
              <a:rPr dirty="0" sz="2000">
                <a:latin typeface="Calibri"/>
                <a:cs typeface="Calibri"/>
              </a:rPr>
              <a:t>will </a:t>
            </a:r>
            <a:r>
              <a:rPr dirty="0" sz="2000" spc="-5">
                <a:latin typeface="Calibri"/>
                <a:cs typeface="Calibri"/>
              </a:rPr>
              <a:t>vary </a:t>
            </a:r>
            <a:r>
              <a:rPr dirty="0" sz="2000" spc="-15">
                <a:latin typeface="Calibri"/>
                <a:cs typeface="Calibri"/>
              </a:rPr>
              <a:t>from </a:t>
            </a:r>
            <a:r>
              <a:rPr dirty="0" sz="2000">
                <a:latin typeface="Calibri"/>
                <a:cs typeface="Calibri"/>
              </a:rPr>
              <a:t>the actual clock </a:t>
            </a:r>
            <a:r>
              <a:rPr dirty="0" sz="2000" spc="-5">
                <a:latin typeface="Calibri"/>
                <a:cs typeface="Calibri"/>
              </a:rPr>
              <a:t>time by </a:t>
            </a:r>
            <a:r>
              <a:rPr dirty="0" sz="2000" spc="-10">
                <a:latin typeface="Calibri"/>
                <a:cs typeface="Calibri"/>
              </a:rPr>
              <a:t>approximately </a:t>
            </a:r>
            <a:r>
              <a:rPr dirty="0" sz="2000">
                <a:latin typeface="Calibri"/>
                <a:cs typeface="Calibri"/>
              </a:rPr>
              <a:t>4 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minutes.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This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variation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changes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with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month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45">
                <a:latin typeface="Calibri"/>
                <a:cs typeface="Calibri"/>
              </a:rPr>
              <a:t>year.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4789" y="3903962"/>
            <a:ext cx="5320411" cy="29384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5880" y="186944"/>
            <a:ext cx="495363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Solar</a:t>
            </a:r>
            <a:r>
              <a:rPr dirty="0" sz="4400" spc="-60"/>
              <a:t> </a:t>
            </a:r>
            <a:r>
              <a:rPr dirty="0" sz="4400" spc="-5"/>
              <a:t>Thermal</a:t>
            </a:r>
            <a:r>
              <a:rPr dirty="0" sz="4400" spc="-45"/>
              <a:t> </a:t>
            </a:r>
            <a:r>
              <a:rPr dirty="0" sz="4400" spc="-10"/>
              <a:t>Energy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997965"/>
            <a:ext cx="8032750" cy="36131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3200" spc="-5">
                <a:latin typeface="Calibri"/>
                <a:cs typeface="Calibri"/>
              </a:rPr>
              <a:t>The </a:t>
            </a:r>
            <a:r>
              <a:rPr dirty="0" sz="3200" spc="-10">
                <a:latin typeface="Calibri"/>
                <a:cs typeface="Calibri"/>
              </a:rPr>
              <a:t>application</a:t>
            </a:r>
            <a:r>
              <a:rPr dirty="0" sz="3200" spc="2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of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solar thermal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energy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ranges </a:t>
            </a:r>
            <a:r>
              <a:rPr dirty="0" sz="3200" spc="-70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from</a:t>
            </a:r>
            <a:r>
              <a:rPr dirty="0" sz="3200" spc="-2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solar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cooker</a:t>
            </a:r>
            <a:r>
              <a:rPr dirty="0" sz="3200" spc="-3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of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1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kW </a:t>
            </a:r>
            <a:r>
              <a:rPr dirty="0" sz="3200" spc="-20">
                <a:latin typeface="Calibri"/>
                <a:cs typeface="Calibri"/>
              </a:rPr>
              <a:t>to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power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plant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of 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200 </a:t>
            </a:r>
            <a:r>
              <a:rPr dirty="0" sz="3200" spc="-110">
                <a:latin typeface="Calibri"/>
                <a:cs typeface="Calibri"/>
              </a:rPr>
              <a:t>MW.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3200" spc="-5">
                <a:latin typeface="Calibri"/>
                <a:cs typeface="Calibri"/>
              </a:rPr>
              <a:t>These</a:t>
            </a:r>
            <a:r>
              <a:rPr dirty="0" sz="3200" spc="-35">
                <a:latin typeface="Calibri"/>
                <a:cs typeface="Calibri"/>
              </a:rPr>
              <a:t> </a:t>
            </a:r>
            <a:r>
              <a:rPr dirty="0" sz="3200" spc="-25">
                <a:latin typeface="Calibri"/>
                <a:cs typeface="Calibri"/>
              </a:rPr>
              <a:t>systems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are</a:t>
            </a:r>
            <a:r>
              <a:rPr dirty="0" sz="3200" spc="-2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grouped </a:t>
            </a:r>
            <a:r>
              <a:rPr dirty="0" sz="3200" spc="-20">
                <a:latin typeface="Calibri"/>
                <a:cs typeface="Calibri"/>
              </a:rPr>
              <a:t>into</a:t>
            </a:r>
            <a:endParaRPr sz="32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685"/>
              </a:spcBef>
              <a:buFont typeface="Arial MT"/>
              <a:buChar char="–"/>
              <a:tabLst>
                <a:tab pos="756920" algn="l"/>
              </a:tabLst>
            </a:pPr>
            <a:r>
              <a:rPr dirty="0" sz="2800" spc="-5" b="1">
                <a:latin typeface="Calibri"/>
                <a:cs typeface="Calibri"/>
              </a:rPr>
              <a:t>low</a:t>
            </a:r>
            <a:r>
              <a:rPr dirty="0" sz="2800" spc="-30" b="1">
                <a:latin typeface="Calibri"/>
                <a:cs typeface="Calibri"/>
              </a:rPr>
              <a:t> </a:t>
            </a:r>
            <a:r>
              <a:rPr dirty="0" sz="2800" spc="-20" b="1">
                <a:latin typeface="Calibri"/>
                <a:cs typeface="Calibri"/>
              </a:rPr>
              <a:t>temperature</a:t>
            </a:r>
            <a:r>
              <a:rPr dirty="0" sz="2800" spc="30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(&lt;</a:t>
            </a:r>
            <a:r>
              <a:rPr dirty="0" sz="2800" spc="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1500C)</a:t>
            </a:r>
            <a:endParaRPr sz="28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675"/>
              </a:spcBef>
              <a:buFont typeface="Arial MT"/>
              <a:buChar char="–"/>
              <a:tabLst>
                <a:tab pos="756920" algn="l"/>
              </a:tabLst>
            </a:pPr>
            <a:r>
              <a:rPr dirty="0" sz="2800" spc="-10" b="1">
                <a:latin typeface="Calibri"/>
                <a:cs typeface="Calibri"/>
              </a:rPr>
              <a:t>medium</a:t>
            </a:r>
            <a:r>
              <a:rPr dirty="0" sz="2800" spc="-5" b="1">
                <a:latin typeface="Calibri"/>
                <a:cs typeface="Calibri"/>
              </a:rPr>
              <a:t> </a:t>
            </a:r>
            <a:r>
              <a:rPr dirty="0" sz="2800" spc="-20" b="1">
                <a:latin typeface="Calibri"/>
                <a:cs typeface="Calibri"/>
              </a:rPr>
              <a:t>temperature</a:t>
            </a:r>
            <a:r>
              <a:rPr dirty="0" sz="2800" spc="30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(1500</a:t>
            </a:r>
            <a:r>
              <a:rPr dirty="0" sz="2800" spc="2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-</a:t>
            </a:r>
            <a:r>
              <a:rPr dirty="0" sz="2800" spc="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3000C)</a:t>
            </a:r>
            <a:endParaRPr sz="28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675"/>
              </a:spcBef>
              <a:buFont typeface="Arial MT"/>
              <a:buChar char="–"/>
              <a:tabLst>
                <a:tab pos="756920" algn="l"/>
              </a:tabLst>
            </a:pPr>
            <a:r>
              <a:rPr dirty="0" sz="2800" spc="-10" b="1">
                <a:latin typeface="Calibri"/>
                <a:cs typeface="Calibri"/>
              </a:rPr>
              <a:t>high </a:t>
            </a:r>
            <a:r>
              <a:rPr dirty="0" sz="2800" spc="-20" b="1">
                <a:latin typeface="Calibri"/>
                <a:cs typeface="Calibri"/>
              </a:rPr>
              <a:t>temperature</a:t>
            </a:r>
            <a:r>
              <a:rPr dirty="0" sz="2800" spc="30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(5000</a:t>
            </a:r>
            <a:r>
              <a:rPr dirty="0" sz="2800" spc="30" b="1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–10000C).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4917" y="186944"/>
            <a:ext cx="361632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Solar</a:t>
            </a:r>
            <a:r>
              <a:rPr dirty="0" sz="4400" spc="-90"/>
              <a:t> </a:t>
            </a:r>
            <a:r>
              <a:rPr dirty="0" sz="4400" spc="-15"/>
              <a:t>Collectors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074165"/>
            <a:ext cx="8072120" cy="47599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355600" marR="508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3200" spc="-5">
                <a:latin typeface="Calibri"/>
                <a:cs typeface="Calibri"/>
              </a:rPr>
              <a:t>Solar </a:t>
            </a:r>
            <a:r>
              <a:rPr dirty="0" sz="3200" spc="-15">
                <a:latin typeface="Calibri"/>
                <a:cs typeface="Calibri"/>
              </a:rPr>
              <a:t>collectors are </a:t>
            </a:r>
            <a:r>
              <a:rPr dirty="0" sz="3200" spc="-5">
                <a:latin typeface="Calibri"/>
                <a:cs typeface="Calibri"/>
              </a:rPr>
              <a:t>used </a:t>
            </a:r>
            <a:r>
              <a:rPr dirty="0" sz="3200" spc="-25">
                <a:latin typeface="Calibri"/>
                <a:cs typeface="Calibri"/>
              </a:rPr>
              <a:t>to </a:t>
            </a:r>
            <a:r>
              <a:rPr dirty="0" sz="3200" spc="-10">
                <a:latin typeface="Calibri"/>
                <a:cs typeface="Calibri"/>
              </a:rPr>
              <a:t>collect </a:t>
            </a: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5">
                <a:latin typeface="Calibri"/>
                <a:cs typeface="Calibri"/>
              </a:rPr>
              <a:t>solar 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energy </a:t>
            </a:r>
            <a:r>
              <a:rPr dirty="0" sz="3200">
                <a:latin typeface="Calibri"/>
                <a:cs typeface="Calibri"/>
              </a:rPr>
              <a:t>and </a:t>
            </a:r>
            <a:r>
              <a:rPr dirty="0" sz="3200" spc="-15">
                <a:latin typeface="Calibri"/>
                <a:cs typeface="Calibri"/>
              </a:rPr>
              <a:t>convert </a:t>
            </a: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5">
                <a:latin typeface="Calibri"/>
                <a:cs typeface="Calibri"/>
              </a:rPr>
              <a:t>incident </a:t>
            </a:r>
            <a:r>
              <a:rPr dirty="0" sz="3200" spc="-10">
                <a:latin typeface="Calibri"/>
                <a:cs typeface="Calibri"/>
              </a:rPr>
              <a:t>radiations </a:t>
            </a:r>
            <a:r>
              <a:rPr dirty="0" sz="3200" spc="5">
                <a:latin typeface="Calibri"/>
                <a:cs typeface="Calibri"/>
              </a:rPr>
              <a:t>in 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thermal</a:t>
            </a:r>
            <a:r>
              <a:rPr dirty="0" sz="3200" spc="-10">
                <a:latin typeface="Calibri"/>
                <a:cs typeface="Calibri"/>
              </a:rPr>
              <a:t> energy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by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absorbing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them.</a:t>
            </a:r>
            <a:endParaRPr sz="3200">
              <a:latin typeface="Calibri"/>
              <a:cs typeface="Calibri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3200" spc="-5">
                <a:latin typeface="Calibri"/>
                <a:cs typeface="Calibri"/>
              </a:rPr>
              <a:t>This </a:t>
            </a:r>
            <a:r>
              <a:rPr dirty="0" sz="3200" spc="-10">
                <a:latin typeface="Calibri"/>
                <a:cs typeface="Calibri"/>
              </a:rPr>
              <a:t>heat </a:t>
            </a:r>
            <a:r>
              <a:rPr dirty="0" sz="3200" spc="-5">
                <a:latin typeface="Calibri"/>
                <a:cs typeface="Calibri"/>
              </a:rPr>
              <a:t>is </a:t>
            </a:r>
            <a:r>
              <a:rPr dirty="0" sz="3200">
                <a:latin typeface="Calibri"/>
                <a:cs typeface="Calibri"/>
              </a:rPr>
              <a:t>absorbed </a:t>
            </a:r>
            <a:r>
              <a:rPr dirty="0" sz="3200" spc="-10">
                <a:latin typeface="Calibri"/>
                <a:cs typeface="Calibri"/>
              </a:rPr>
              <a:t>by flowing </a:t>
            </a:r>
            <a:r>
              <a:rPr dirty="0" sz="3200">
                <a:latin typeface="Calibri"/>
                <a:cs typeface="Calibri"/>
              </a:rPr>
              <a:t>fluid in the 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tube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of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40">
                <a:latin typeface="Calibri"/>
                <a:cs typeface="Calibri"/>
              </a:rPr>
              <a:t>collector.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4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3200" spc="-5">
                <a:latin typeface="Calibri"/>
                <a:cs typeface="Calibri"/>
              </a:rPr>
              <a:t>These</a:t>
            </a:r>
            <a:r>
              <a:rPr dirty="0" sz="3200" spc="-3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are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of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two</a:t>
            </a:r>
            <a:r>
              <a:rPr dirty="0" sz="3200" spc="-5">
                <a:latin typeface="Calibri"/>
                <a:cs typeface="Calibri"/>
              </a:rPr>
              <a:t> types:</a:t>
            </a:r>
            <a:endParaRPr sz="32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dirty="0" sz="2800" spc="-10" b="1">
                <a:latin typeface="Calibri"/>
                <a:cs typeface="Calibri"/>
              </a:rPr>
              <a:t>Non</a:t>
            </a:r>
            <a:r>
              <a:rPr dirty="0" sz="2800" spc="-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concentrating</a:t>
            </a:r>
            <a:r>
              <a:rPr dirty="0" sz="2800" spc="2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collectors</a:t>
            </a:r>
            <a:endParaRPr sz="28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675"/>
              </a:spcBef>
              <a:buFont typeface="Arial MT"/>
              <a:buChar char="–"/>
              <a:tabLst>
                <a:tab pos="756920" algn="l"/>
              </a:tabLst>
            </a:pPr>
            <a:r>
              <a:rPr dirty="0" sz="2800" spc="-15" b="1">
                <a:latin typeface="Calibri"/>
                <a:cs typeface="Calibri"/>
              </a:rPr>
              <a:t>Concentrating</a:t>
            </a:r>
            <a:r>
              <a:rPr dirty="0" sz="2800" spc="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collectors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2466" y="186944"/>
            <a:ext cx="666877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Non</a:t>
            </a:r>
            <a:r>
              <a:rPr dirty="0" sz="4400" spc="-50"/>
              <a:t> </a:t>
            </a:r>
            <a:r>
              <a:rPr dirty="0" sz="4400" spc="-15"/>
              <a:t>concentrating</a:t>
            </a:r>
            <a:r>
              <a:rPr dirty="0" sz="4400" spc="-55"/>
              <a:t> </a:t>
            </a:r>
            <a:r>
              <a:rPr dirty="0" sz="4400" spc="-10"/>
              <a:t>collectors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990091"/>
            <a:ext cx="8073390" cy="56127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355600" marR="508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3200" b="1">
                <a:latin typeface="Calibri"/>
                <a:cs typeface="Calibri"/>
              </a:rPr>
              <a:t>Non</a:t>
            </a:r>
            <a:r>
              <a:rPr dirty="0" sz="3200" spc="5" b="1">
                <a:latin typeface="Calibri"/>
                <a:cs typeface="Calibri"/>
              </a:rPr>
              <a:t> </a:t>
            </a:r>
            <a:r>
              <a:rPr dirty="0" sz="3200" spc="-15" b="1">
                <a:latin typeface="Calibri"/>
                <a:cs typeface="Calibri"/>
              </a:rPr>
              <a:t>concentrating</a:t>
            </a:r>
            <a:r>
              <a:rPr dirty="0" sz="3200" spc="-10" b="1">
                <a:latin typeface="Calibri"/>
                <a:cs typeface="Calibri"/>
              </a:rPr>
              <a:t> collectors:</a:t>
            </a:r>
            <a:r>
              <a:rPr dirty="0" sz="3200" spc="-5" b="1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In</a:t>
            </a:r>
            <a:r>
              <a:rPr dirty="0" sz="3200">
                <a:latin typeface="Calibri"/>
                <a:cs typeface="Calibri"/>
              </a:rPr>
              <a:t> these 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collectors </a:t>
            </a: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15">
                <a:latin typeface="Calibri"/>
                <a:cs typeface="Calibri"/>
              </a:rPr>
              <a:t>area </a:t>
            </a:r>
            <a:r>
              <a:rPr dirty="0" sz="3200">
                <a:latin typeface="Calibri"/>
                <a:cs typeface="Calibri"/>
              </a:rPr>
              <a:t>of </a:t>
            </a:r>
            <a:r>
              <a:rPr dirty="0" sz="3200" spc="-15">
                <a:latin typeface="Calibri"/>
                <a:cs typeface="Calibri"/>
              </a:rPr>
              <a:t>collector </a:t>
            </a:r>
            <a:r>
              <a:rPr dirty="0" sz="3200" spc="-25">
                <a:latin typeface="Calibri"/>
                <a:cs typeface="Calibri"/>
              </a:rPr>
              <a:t>to </a:t>
            </a:r>
            <a:r>
              <a:rPr dirty="0" sz="3200" spc="-15">
                <a:latin typeface="Calibri"/>
                <a:cs typeface="Calibri"/>
              </a:rPr>
              <a:t>intercept </a:t>
            </a: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solar </a:t>
            </a:r>
            <a:r>
              <a:rPr dirty="0" sz="3200" spc="-10">
                <a:latin typeface="Calibri"/>
                <a:cs typeface="Calibri"/>
              </a:rPr>
              <a:t>radiation </a:t>
            </a:r>
            <a:r>
              <a:rPr dirty="0" sz="3200">
                <a:latin typeface="Calibri"/>
                <a:cs typeface="Calibri"/>
              </a:rPr>
              <a:t>is equal </a:t>
            </a:r>
            <a:r>
              <a:rPr dirty="0" sz="3200" spc="-25">
                <a:latin typeface="Calibri"/>
                <a:cs typeface="Calibri"/>
              </a:rPr>
              <a:t>to </a:t>
            </a:r>
            <a:r>
              <a:rPr dirty="0" sz="3200">
                <a:latin typeface="Calibri"/>
                <a:cs typeface="Calibri"/>
              </a:rPr>
              <a:t>the </a:t>
            </a:r>
            <a:r>
              <a:rPr dirty="0" sz="3200" spc="-5">
                <a:latin typeface="Calibri"/>
                <a:cs typeface="Calibri"/>
              </a:rPr>
              <a:t>absorber </a:t>
            </a:r>
            <a:r>
              <a:rPr dirty="0" sz="3200" spc="-20">
                <a:latin typeface="Calibri"/>
                <a:cs typeface="Calibri"/>
              </a:rPr>
              <a:t>plate 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and </a:t>
            </a:r>
            <a:r>
              <a:rPr dirty="0" sz="3200" spc="-5">
                <a:latin typeface="Calibri"/>
                <a:cs typeface="Calibri"/>
              </a:rPr>
              <a:t>has </a:t>
            </a:r>
            <a:r>
              <a:rPr dirty="0" sz="3200" spc="-15">
                <a:latin typeface="Calibri"/>
                <a:cs typeface="Calibri"/>
              </a:rPr>
              <a:t>concentration </a:t>
            </a:r>
            <a:r>
              <a:rPr dirty="0" sz="3200" spc="-20">
                <a:latin typeface="Calibri"/>
                <a:cs typeface="Calibri"/>
              </a:rPr>
              <a:t>ratio </a:t>
            </a:r>
            <a:r>
              <a:rPr dirty="0" sz="3200">
                <a:latin typeface="Calibri"/>
                <a:cs typeface="Calibri"/>
              </a:rPr>
              <a:t>of 1. </a:t>
            </a:r>
            <a:r>
              <a:rPr dirty="0" sz="3200" spc="-5">
                <a:latin typeface="Calibri"/>
                <a:cs typeface="Calibri"/>
              </a:rPr>
              <a:t>These </a:t>
            </a:r>
            <a:r>
              <a:rPr dirty="0" sz="3200" spc="-10">
                <a:latin typeface="Calibri"/>
                <a:cs typeface="Calibri"/>
              </a:rPr>
              <a:t>can </a:t>
            </a:r>
            <a:r>
              <a:rPr dirty="0" sz="3200" spc="-5">
                <a:latin typeface="Calibri"/>
                <a:cs typeface="Calibri"/>
              </a:rPr>
              <a:t>be 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categorized </a:t>
            </a:r>
            <a:r>
              <a:rPr dirty="0" sz="3200" spc="-5">
                <a:latin typeface="Calibri"/>
                <a:cs typeface="Calibri"/>
              </a:rPr>
              <a:t>as: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43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buFont typeface="Arial MT"/>
              <a:buChar char="–"/>
              <a:tabLst>
                <a:tab pos="756920" algn="l"/>
              </a:tabLst>
            </a:pPr>
            <a:r>
              <a:rPr dirty="0" sz="2800" spc="-10" b="1">
                <a:latin typeface="Calibri"/>
                <a:cs typeface="Calibri"/>
              </a:rPr>
              <a:t>Flat </a:t>
            </a:r>
            <a:r>
              <a:rPr dirty="0" sz="2800" spc="-20" b="1">
                <a:latin typeface="Calibri"/>
                <a:cs typeface="Calibri"/>
              </a:rPr>
              <a:t>Plate</a:t>
            </a:r>
            <a:r>
              <a:rPr dirty="0" sz="2800" spc="1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Collectors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 MT"/>
              <a:buChar char="–"/>
            </a:pPr>
            <a:endParaRPr sz="385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buFont typeface="Arial MT"/>
              <a:buChar char="–"/>
              <a:tabLst>
                <a:tab pos="756920" algn="l"/>
              </a:tabLst>
            </a:pPr>
            <a:r>
              <a:rPr dirty="0" sz="2800" spc="-30" b="1">
                <a:latin typeface="Calibri"/>
                <a:cs typeface="Calibri"/>
              </a:rPr>
              <a:t>Vacuum</a:t>
            </a:r>
            <a:r>
              <a:rPr dirty="0" sz="2800" spc="-20" b="1">
                <a:latin typeface="Calibri"/>
                <a:cs typeface="Calibri"/>
              </a:rPr>
              <a:t> </a:t>
            </a:r>
            <a:r>
              <a:rPr dirty="0" sz="2800" spc="-40" b="1">
                <a:latin typeface="Calibri"/>
                <a:cs typeface="Calibri"/>
              </a:rPr>
              <a:t>Tube</a:t>
            </a:r>
            <a:r>
              <a:rPr dirty="0" sz="2800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Collectors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 MT"/>
              <a:buChar char="–"/>
            </a:pPr>
            <a:endParaRPr sz="385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buFont typeface="Arial MT"/>
              <a:buChar char="–"/>
              <a:tabLst>
                <a:tab pos="756920" algn="l"/>
              </a:tabLst>
            </a:pPr>
            <a:r>
              <a:rPr dirty="0" sz="2800" spc="-10" b="1">
                <a:latin typeface="Calibri"/>
                <a:cs typeface="Calibri"/>
              </a:rPr>
              <a:t>Unglazed</a:t>
            </a:r>
            <a:r>
              <a:rPr dirty="0" sz="2800" spc="-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Flat</a:t>
            </a:r>
            <a:r>
              <a:rPr dirty="0" sz="2800" spc="10" b="1">
                <a:latin typeface="Calibri"/>
                <a:cs typeface="Calibri"/>
              </a:rPr>
              <a:t> </a:t>
            </a:r>
            <a:r>
              <a:rPr dirty="0" sz="2800" spc="-20" b="1">
                <a:latin typeface="Calibri"/>
                <a:cs typeface="Calibri"/>
              </a:rPr>
              <a:t>Plate</a:t>
            </a:r>
            <a:r>
              <a:rPr dirty="0" sz="2800" spc="20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Collectors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2664" y="186944"/>
            <a:ext cx="460248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0"/>
              <a:t>Flat</a:t>
            </a:r>
            <a:r>
              <a:rPr dirty="0" sz="4400" spc="-25"/>
              <a:t> </a:t>
            </a:r>
            <a:r>
              <a:rPr dirty="0" sz="4400" spc="-20"/>
              <a:t>Plate</a:t>
            </a:r>
            <a:r>
              <a:rPr dirty="0" sz="4400" spc="-50"/>
              <a:t> </a:t>
            </a:r>
            <a:r>
              <a:rPr dirty="0" sz="4400" spc="-15"/>
              <a:t>Collectors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990600"/>
            <a:ext cx="822960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2664" y="186944"/>
            <a:ext cx="460248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0"/>
              <a:t>Flat</a:t>
            </a:r>
            <a:r>
              <a:rPr dirty="0" sz="4400" spc="-25"/>
              <a:t> </a:t>
            </a:r>
            <a:r>
              <a:rPr dirty="0" sz="4400" spc="-20"/>
              <a:t>Plate</a:t>
            </a:r>
            <a:r>
              <a:rPr dirty="0" sz="4400" spc="-50"/>
              <a:t> </a:t>
            </a:r>
            <a:r>
              <a:rPr dirty="0" sz="4400" spc="-15"/>
              <a:t>Collectors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0" y="990600"/>
            <a:ext cx="8686800" cy="3733800"/>
            <a:chOff x="0" y="990600"/>
            <a:chExt cx="8686800" cy="3733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990600"/>
              <a:ext cx="8229600" cy="3733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048000"/>
              <a:ext cx="4572000" cy="1477645"/>
            </a:xfrm>
            <a:custGeom>
              <a:avLst/>
              <a:gdLst/>
              <a:ahLst/>
              <a:cxnLst/>
              <a:rect l="l" t="t" r="r" b="b"/>
              <a:pathLst>
                <a:path w="4572000" h="1477645">
                  <a:moveTo>
                    <a:pt x="4572000" y="0"/>
                  </a:moveTo>
                  <a:lnTo>
                    <a:pt x="0" y="0"/>
                  </a:lnTo>
                  <a:lnTo>
                    <a:pt x="0" y="1477391"/>
                  </a:lnTo>
                  <a:lnTo>
                    <a:pt x="4572000" y="1477391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78739" y="3066415"/>
            <a:ext cx="441388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alibri"/>
                <a:cs typeface="Calibri"/>
              </a:rPr>
              <a:t>Advantages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Calibri"/>
              <a:buAutoNum type="arabicPeriod"/>
              <a:tabLst>
                <a:tab pos="248920" algn="l"/>
              </a:tabLst>
            </a:pPr>
            <a:r>
              <a:rPr dirty="0" sz="1800" spc="-10">
                <a:latin typeface="Calibri"/>
                <a:cs typeface="Calibri"/>
              </a:rPr>
              <a:t>Utilizes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both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beam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as</a:t>
            </a:r>
            <a:r>
              <a:rPr dirty="0" sz="1800" spc="7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well</a:t>
            </a:r>
            <a:r>
              <a:rPr dirty="0" sz="1800" spc="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as</a:t>
            </a:r>
            <a:r>
              <a:rPr dirty="0" sz="1800" spc="6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diffuse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radiation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for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heating</a:t>
            </a:r>
            <a:endParaRPr sz="1800">
              <a:latin typeface="Calibri"/>
              <a:cs typeface="Calibri"/>
            </a:endParaRPr>
          </a:p>
          <a:p>
            <a:pPr marL="239395" indent="-227329">
              <a:lnSpc>
                <a:spcPct val="100000"/>
              </a:lnSpc>
              <a:buFont typeface="Calibri"/>
              <a:buAutoNum type="arabicPeriod"/>
              <a:tabLst>
                <a:tab pos="240029" algn="l"/>
              </a:tabLst>
            </a:pPr>
            <a:r>
              <a:rPr dirty="0" sz="1800" spc="-5">
                <a:latin typeface="Calibri"/>
                <a:cs typeface="Calibri"/>
              </a:rPr>
              <a:t>Less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maintenance </a:t>
            </a:r>
            <a:r>
              <a:rPr dirty="0" sz="1800" spc="-10">
                <a:latin typeface="Calibri"/>
                <a:cs typeface="Calibri"/>
              </a:rPr>
              <a:t>requires</a:t>
            </a:r>
            <a:endParaRPr sz="1800">
              <a:latin typeface="Calibri"/>
              <a:cs typeface="Calibri"/>
            </a:endParaRPr>
          </a:p>
          <a:p>
            <a:pPr marL="239395" indent="-227329">
              <a:lnSpc>
                <a:spcPct val="100000"/>
              </a:lnSpc>
              <a:buFont typeface="Calibri"/>
              <a:buAutoNum type="arabicPeriod"/>
              <a:tabLst>
                <a:tab pos="240029" algn="l"/>
              </a:tabLst>
            </a:pPr>
            <a:r>
              <a:rPr dirty="0" sz="1800" spc="-10">
                <a:latin typeface="Calibri"/>
                <a:cs typeface="Calibri"/>
              </a:rPr>
              <a:t>Low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water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temperature </a:t>
            </a:r>
            <a:r>
              <a:rPr dirty="0" sz="1800" spc="-5">
                <a:latin typeface="Calibri"/>
                <a:cs typeface="Calibri"/>
              </a:rPr>
              <a:t>is achieved.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2664" y="186944"/>
            <a:ext cx="460248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0"/>
              <a:t>Flat</a:t>
            </a:r>
            <a:r>
              <a:rPr dirty="0" sz="4400" spc="-25"/>
              <a:t> </a:t>
            </a:r>
            <a:r>
              <a:rPr dirty="0" sz="4400" spc="-20"/>
              <a:t>Plate</a:t>
            </a:r>
            <a:r>
              <a:rPr dirty="0" sz="4400" spc="-50"/>
              <a:t> </a:t>
            </a:r>
            <a:r>
              <a:rPr dirty="0" sz="4400" spc="-15"/>
              <a:t>Collectors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0" y="990600"/>
            <a:ext cx="8686800" cy="3733800"/>
            <a:chOff x="0" y="990600"/>
            <a:chExt cx="8686800" cy="3733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990600"/>
              <a:ext cx="8229600" cy="3733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048000"/>
              <a:ext cx="4572000" cy="1477645"/>
            </a:xfrm>
            <a:custGeom>
              <a:avLst/>
              <a:gdLst/>
              <a:ahLst/>
              <a:cxnLst/>
              <a:rect l="l" t="t" r="r" b="b"/>
              <a:pathLst>
                <a:path w="4572000" h="1477645">
                  <a:moveTo>
                    <a:pt x="4572000" y="0"/>
                  </a:moveTo>
                  <a:lnTo>
                    <a:pt x="0" y="0"/>
                  </a:lnTo>
                  <a:lnTo>
                    <a:pt x="0" y="1477391"/>
                  </a:lnTo>
                  <a:lnTo>
                    <a:pt x="4572000" y="1477391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78739" y="3066415"/>
            <a:ext cx="441388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alibri"/>
                <a:cs typeface="Calibri"/>
              </a:rPr>
              <a:t>Advantages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Calibri"/>
              <a:buAutoNum type="arabicPeriod"/>
              <a:tabLst>
                <a:tab pos="248920" algn="l"/>
              </a:tabLst>
            </a:pPr>
            <a:r>
              <a:rPr dirty="0" sz="1800" spc="-10">
                <a:latin typeface="Calibri"/>
                <a:cs typeface="Calibri"/>
              </a:rPr>
              <a:t>Utilizes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both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beam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as</a:t>
            </a:r>
            <a:r>
              <a:rPr dirty="0" sz="1800" spc="7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well</a:t>
            </a:r>
            <a:r>
              <a:rPr dirty="0" sz="1800" spc="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as</a:t>
            </a:r>
            <a:r>
              <a:rPr dirty="0" sz="1800" spc="6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diffuse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radiation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for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heating</a:t>
            </a:r>
            <a:endParaRPr sz="1800">
              <a:latin typeface="Calibri"/>
              <a:cs typeface="Calibri"/>
            </a:endParaRPr>
          </a:p>
          <a:p>
            <a:pPr marL="239395" indent="-227329">
              <a:lnSpc>
                <a:spcPct val="100000"/>
              </a:lnSpc>
              <a:buFont typeface="Calibri"/>
              <a:buAutoNum type="arabicPeriod"/>
              <a:tabLst>
                <a:tab pos="240029" algn="l"/>
              </a:tabLst>
            </a:pPr>
            <a:r>
              <a:rPr dirty="0" sz="1800" spc="-5">
                <a:latin typeface="Calibri"/>
                <a:cs typeface="Calibri"/>
              </a:rPr>
              <a:t>Less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maintenance </a:t>
            </a:r>
            <a:r>
              <a:rPr dirty="0" sz="1800" spc="-10">
                <a:latin typeface="Calibri"/>
                <a:cs typeface="Calibri"/>
              </a:rPr>
              <a:t>requires</a:t>
            </a:r>
            <a:endParaRPr sz="1800">
              <a:latin typeface="Calibri"/>
              <a:cs typeface="Calibri"/>
            </a:endParaRPr>
          </a:p>
          <a:p>
            <a:pPr marL="239395" indent="-227329">
              <a:lnSpc>
                <a:spcPct val="100000"/>
              </a:lnSpc>
              <a:buFont typeface="Calibri"/>
              <a:buAutoNum type="arabicPeriod"/>
              <a:tabLst>
                <a:tab pos="240029" algn="l"/>
              </a:tabLst>
            </a:pPr>
            <a:r>
              <a:rPr dirty="0" sz="1800" spc="-10">
                <a:latin typeface="Calibri"/>
                <a:cs typeface="Calibri"/>
              </a:rPr>
              <a:t>Low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water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temperature </a:t>
            </a:r>
            <a:r>
              <a:rPr dirty="0" sz="1800" spc="-5">
                <a:latin typeface="Calibri"/>
                <a:cs typeface="Calibri"/>
              </a:rPr>
              <a:t>is achieved.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2000" y="3048000"/>
            <a:ext cx="4572000" cy="1477645"/>
          </a:xfrm>
          <a:custGeom>
            <a:avLst/>
            <a:gdLst/>
            <a:ahLst/>
            <a:cxnLst/>
            <a:rect l="l" t="t" r="r" b="b"/>
            <a:pathLst>
              <a:path w="4572000" h="1477645">
                <a:moveTo>
                  <a:pt x="4572000" y="0"/>
                </a:moveTo>
                <a:lnTo>
                  <a:pt x="0" y="0"/>
                </a:lnTo>
                <a:lnTo>
                  <a:pt x="0" y="1477391"/>
                </a:lnTo>
                <a:lnTo>
                  <a:pt x="4572000" y="1477391"/>
                </a:lnTo>
                <a:lnTo>
                  <a:pt x="4572000" y="0"/>
                </a:lnTo>
                <a:close/>
              </a:path>
            </a:pathLst>
          </a:custGeom>
          <a:solidFill>
            <a:srgbClr val="9389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651375" y="3066415"/>
            <a:ext cx="441134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alibri"/>
                <a:cs typeface="Calibri"/>
              </a:rPr>
              <a:t>Disadvantages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Calibri"/>
              <a:buAutoNum type="arabicPeriod"/>
              <a:tabLst>
                <a:tab pos="375285" algn="l"/>
                <a:tab pos="375920" algn="l"/>
                <a:tab pos="1064260" algn="l"/>
                <a:tab pos="1669414" algn="l"/>
                <a:tab pos="2411095" algn="l"/>
                <a:tab pos="2820035" algn="l"/>
                <a:tab pos="4048760" algn="l"/>
              </a:tabLst>
            </a:pPr>
            <a:r>
              <a:rPr dirty="0" sz="1800" spc="-5">
                <a:latin typeface="Calibri"/>
                <a:cs typeface="Calibri"/>
              </a:rPr>
              <a:t>La</a:t>
            </a:r>
            <a:r>
              <a:rPr dirty="0" sz="1800" spc="-30">
                <a:latin typeface="Calibri"/>
                <a:cs typeface="Calibri"/>
              </a:rPr>
              <a:t>r</a:t>
            </a:r>
            <a:r>
              <a:rPr dirty="0" sz="1800" spc="-10">
                <a:latin typeface="Calibri"/>
                <a:cs typeface="Calibri"/>
              </a:rPr>
              <a:t>g</a:t>
            </a:r>
            <a:r>
              <a:rPr dirty="0" sz="1800">
                <a:latin typeface="Calibri"/>
                <a:cs typeface="Calibri"/>
              </a:rPr>
              <a:t>e	</a:t>
            </a:r>
            <a:r>
              <a:rPr dirty="0" sz="1800" spc="-5">
                <a:latin typeface="Calibri"/>
                <a:cs typeface="Calibri"/>
              </a:rPr>
              <a:t>h</a:t>
            </a:r>
            <a:r>
              <a:rPr dirty="0" sz="1800">
                <a:latin typeface="Calibri"/>
                <a:cs typeface="Calibri"/>
              </a:rPr>
              <a:t>e</a:t>
            </a:r>
            <a:r>
              <a:rPr dirty="0" sz="1800" spc="-15">
                <a:latin typeface="Calibri"/>
                <a:cs typeface="Calibri"/>
              </a:rPr>
              <a:t>a</a:t>
            </a:r>
            <a:r>
              <a:rPr dirty="0" sz="1800">
                <a:latin typeface="Calibri"/>
                <a:cs typeface="Calibri"/>
              </a:rPr>
              <a:t>t	</a:t>
            </a:r>
            <a:r>
              <a:rPr dirty="0" sz="1800" spc="-5">
                <a:latin typeface="Calibri"/>
                <a:cs typeface="Calibri"/>
              </a:rPr>
              <a:t>los</a:t>
            </a:r>
            <a:r>
              <a:rPr dirty="0" sz="1800">
                <a:latin typeface="Calibri"/>
                <a:cs typeface="Calibri"/>
              </a:rPr>
              <a:t>ses	</a:t>
            </a:r>
            <a:r>
              <a:rPr dirty="0" sz="1800" spc="-10">
                <a:latin typeface="Calibri"/>
                <a:cs typeface="Calibri"/>
              </a:rPr>
              <a:t>b</a:t>
            </a:r>
            <a:r>
              <a:rPr dirty="0" sz="1800">
                <a:latin typeface="Calibri"/>
                <a:cs typeface="Calibri"/>
              </a:rPr>
              <a:t>y	</a:t>
            </a:r>
            <a:r>
              <a:rPr dirty="0" sz="1800" spc="-20">
                <a:latin typeface="Calibri"/>
                <a:cs typeface="Calibri"/>
              </a:rPr>
              <a:t>c</a:t>
            </a:r>
            <a:r>
              <a:rPr dirty="0" sz="1800" spc="-5">
                <a:latin typeface="Calibri"/>
                <a:cs typeface="Calibri"/>
              </a:rPr>
              <a:t>ond</a:t>
            </a:r>
            <a:r>
              <a:rPr dirty="0" sz="1800" spc="5">
                <a:latin typeface="Calibri"/>
                <a:cs typeface="Calibri"/>
              </a:rPr>
              <a:t>u</a:t>
            </a:r>
            <a:r>
              <a:rPr dirty="0" sz="1800" spc="-10">
                <a:latin typeface="Calibri"/>
                <a:cs typeface="Calibri"/>
              </a:rPr>
              <a:t>c</a:t>
            </a:r>
            <a:r>
              <a:rPr dirty="0" sz="1800">
                <a:latin typeface="Calibri"/>
                <a:cs typeface="Calibri"/>
              </a:rPr>
              <a:t>tion	and  </a:t>
            </a:r>
            <a:r>
              <a:rPr dirty="0" sz="1800" spc="-10">
                <a:latin typeface="Calibri"/>
                <a:cs typeface="Calibri"/>
              </a:rPr>
              <a:t>radiation.</a:t>
            </a:r>
            <a:endParaRPr sz="1800">
              <a:latin typeface="Calibri"/>
              <a:cs typeface="Calibri"/>
            </a:endParaRPr>
          </a:p>
          <a:p>
            <a:pPr marL="239395" indent="-227329">
              <a:lnSpc>
                <a:spcPct val="100000"/>
              </a:lnSpc>
              <a:buFont typeface="Calibri"/>
              <a:buAutoNum type="arabicPeriod"/>
              <a:tabLst>
                <a:tab pos="240029" algn="l"/>
              </a:tabLst>
            </a:pPr>
            <a:r>
              <a:rPr dirty="0" sz="1800">
                <a:latin typeface="Calibri"/>
                <a:cs typeface="Calibri"/>
              </a:rPr>
              <a:t>No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tracking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of</a:t>
            </a:r>
            <a:r>
              <a:rPr dirty="0" sz="1800">
                <a:latin typeface="Calibri"/>
                <a:cs typeface="Calibri"/>
              </a:rPr>
              <a:t> sun.</a:t>
            </a:r>
            <a:endParaRPr sz="1800">
              <a:latin typeface="Calibri"/>
              <a:cs typeface="Calibri"/>
            </a:endParaRPr>
          </a:p>
          <a:p>
            <a:pPr marL="239395" indent="-227329">
              <a:lnSpc>
                <a:spcPct val="100000"/>
              </a:lnSpc>
              <a:buFont typeface="Calibri"/>
              <a:buAutoNum type="arabicPeriod"/>
              <a:tabLst>
                <a:tab pos="240029" algn="l"/>
              </a:tabLst>
            </a:pPr>
            <a:r>
              <a:rPr dirty="0" sz="1800" spc="-10">
                <a:latin typeface="Calibri"/>
                <a:cs typeface="Calibri"/>
              </a:rPr>
              <a:t>Low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water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temperature</a:t>
            </a:r>
            <a:r>
              <a:rPr dirty="0" sz="1800" spc="-5">
                <a:latin typeface="Calibri"/>
                <a:cs typeface="Calibri"/>
              </a:rPr>
              <a:t> is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achieved.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2664" y="186944"/>
            <a:ext cx="460248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0"/>
              <a:t>Flat</a:t>
            </a:r>
            <a:r>
              <a:rPr dirty="0" sz="4400" spc="-25"/>
              <a:t> </a:t>
            </a:r>
            <a:r>
              <a:rPr dirty="0" sz="4400" spc="-20"/>
              <a:t>Plate</a:t>
            </a:r>
            <a:r>
              <a:rPr dirty="0" sz="4400" spc="-50"/>
              <a:t> </a:t>
            </a:r>
            <a:r>
              <a:rPr dirty="0" sz="4400" spc="-15"/>
              <a:t>Collectors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0" y="990600"/>
            <a:ext cx="8686800" cy="3733800"/>
            <a:chOff x="0" y="990600"/>
            <a:chExt cx="8686800" cy="3733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990600"/>
              <a:ext cx="8229600" cy="3733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048000"/>
              <a:ext cx="4572000" cy="1477645"/>
            </a:xfrm>
            <a:custGeom>
              <a:avLst/>
              <a:gdLst/>
              <a:ahLst/>
              <a:cxnLst/>
              <a:rect l="l" t="t" r="r" b="b"/>
              <a:pathLst>
                <a:path w="4572000" h="1477645">
                  <a:moveTo>
                    <a:pt x="4572000" y="0"/>
                  </a:moveTo>
                  <a:lnTo>
                    <a:pt x="0" y="0"/>
                  </a:lnTo>
                  <a:lnTo>
                    <a:pt x="0" y="1477391"/>
                  </a:lnTo>
                  <a:lnTo>
                    <a:pt x="4572000" y="1477391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548ED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78739" y="3066415"/>
            <a:ext cx="441388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alibri"/>
                <a:cs typeface="Calibri"/>
              </a:rPr>
              <a:t>Advantages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Calibri"/>
              <a:buAutoNum type="arabicPeriod"/>
              <a:tabLst>
                <a:tab pos="248920" algn="l"/>
              </a:tabLst>
            </a:pPr>
            <a:r>
              <a:rPr dirty="0" sz="1800" spc="-10">
                <a:latin typeface="Calibri"/>
                <a:cs typeface="Calibri"/>
              </a:rPr>
              <a:t>Utilizes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both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beam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as</a:t>
            </a:r>
            <a:r>
              <a:rPr dirty="0" sz="1800" spc="7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well</a:t>
            </a:r>
            <a:r>
              <a:rPr dirty="0" sz="1800" spc="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as</a:t>
            </a:r>
            <a:r>
              <a:rPr dirty="0" sz="1800" spc="6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diffuse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radiation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for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heating</a:t>
            </a:r>
            <a:endParaRPr sz="1800">
              <a:latin typeface="Calibri"/>
              <a:cs typeface="Calibri"/>
            </a:endParaRPr>
          </a:p>
          <a:p>
            <a:pPr marL="239395" indent="-227329">
              <a:lnSpc>
                <a:spcPct val="100000"/>
              </a:lnSpc>
              <a:buFont typeface="Calibri"/>
              <a:buAutoNum type="arabicPeriod"/>
              <a:tabLst>
                <a:tab pos="240029" algn="l"/>
              </a:tabLst>
            </a:pPr>
            <a:r>
              <a:rPr dirty="0" sz="1800" spc="-5">
                <a:latin typeface="Calibri"/>
                <a:cs typeface="Calibri"/>
              </a:rPr>
              <a:t>Less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maintenance </a:t>
            </a:r>
            <a:r>
              <a:rPr dirty="0" sz="1800" spc="-10">
                <a:latin typeface="Calibri"/>
                <a:cs typeface="Calibri"/>
              </a:rPr>
              <a:t>requires</a:t>
            </a:r>
            <a:endParaRPr sz="1800">
              <a:latin typeface="Calibri"/>
              <a:cs typeface="Calibri"/>
            </a:endParaRPr>
          </a:p>
          <a:p>
            <a:pPr marL="239395" indent="-227329">
              <a:lnSpc>
                <a:spcPct val="100000"/>
              </a:lnSpc>
              <a:buFont typeface="Calibri"/>
              <a:buAutoNum type="arabicPeriod"/>
              <a:tabLst>
                <a:tab pos="240029" algn="l"/>
              </a:tabLst>
            </a:pPr>
            <a:r>
              <a:rPr dirty="0" sz="1800" spc="-10">
                <a:latin typeface="Calibri"/>
                <a:cs typeface="Calibri"/>
              </a:rPr>
              <a:t>Low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water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temperature </a:t>
            </a:r>
            <a:r>
              <a:rPr dirty="0" sz="1800" spc="-5">
                <a:latin typeface="Calibri"/>
                <a:cs typeface="Calibri"/>
              </a:rPr>
              <a:t>is achieved.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2000" y="3048000"/>
            <a:ext cx="4572000" cy="1477645"/>
          </a:xfrm>
          <a:custGeom>
            <a:avLst/>
            <a:gdLst/>
            <a:ahLst/>
            <a:cxnLst/>
            <a:rect l="l" t="t" r="r" b="b"/>
            <a:pathLst>
              <a:path w="4572000" h="1477645">
                <a:moveTo>
                  <a:pt x="4572000" y="0"/>
                </a:moveTo>
                <a:lnTo>
                  <a:pt x="0" y="0"/>
                </a:lnTo>
                <a:lnTo>
                  <a:pt x="0" y="1477391"/>
                </a:lnTo>
                <a:lnTo>
                  <a:pt x="4572000" y="1477391"/>
                </a:lnTo>
                <a:lnTo>
                  <a:pt x="4572000" y="0"/>
                </a:lnTo>
                <a:close/>
              </a:path>
            </a:pathLst>
          </a:custGeom>
          <a:solidFill>
            <a:srgbClr val="9389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651375" y="3066415"/>
            <a:ext cx="441134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alibri"/>
                <a:cs typeface="Calibri"/>
              </a:rPr>
              <a:t>Disadvantages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Calibri"/>
              <a:buAutoNum type="arabicPeriod"/>
              <a:tabLst>
                <a:tab pos="375285" algn="l"/>
                <a:tab pos="375920" algn="l"/>
                <a:tab pos="1064260" algn="l"/>
                <a:tab pos="1669414" algn="l"/>
                <a:tab pos="2411095" algn="l"/>
                <a:tab pos="2820035" algn="l"/>
                <a:tab pos="4048760" algn="l"/>
              </a:tabLst>
            </a:pPr>
            <a:r>
              <a:rPr dirty="0" sz="1800" spc="-5">
                <a:latin typeface="Calibri"/>
                <a:cs typeface="Calibri"/>
              </a:rPr>
              <a:t>La</a:t>
            </a:r>
            <a:r>
              <a:rPr dirty="0" sz="1800" spc="-30">
                <a:latin typeface="Calibri"/>
                <a:cs typeface="Calibri"/>
              </a:rPr>
              <a:t>r</a:t>
            </a:r>
            <a:r>
              <a:rPr dirty="0" sz="1800" spc="-10">
                <a:latin typeface="Calibri"/>
                <a:cs typeface="Calibri"/>
              </a:rPr>
              <a:t>g</a:t>
            </a:r>
            <a:r>
              <a:rPr dirty="0" sz="1800">
                <a:latin typeface="Calibri"/>
                <a:cs typeface="Calibri"/>
              </a:rPr>
              <a:t>e	</a:t>
            </a:r>
            <a:r>
              <a:rPr dirty="0" sz="1800" spc="-5">
                <a:latin typeface="Calibri"/>
                <a:cs typeface="Calibri"/>
              </a:rPr>
              <a:t>h</a:t>
            </a:r>
            <a:r>
              <a:rPr dirty="0" sz="1800">
                <a:latin typeface="Calibri"/>
                <a:cs typeface="Calibri"/>
              </a:rPr>
              <a:t>e</a:t>
            </a:r>
            <a:r>
              <a:rPr dirty="0" sz="1800" spc="-15">
                <a:latin typeface="Calibri"/>
                <a:cs typeface="Calibri"/>
              </a:rPr>
              <a:t>a</a:t>
            </a:r>
            <a:r>
              <a:rPr dirty="0" sz="1800">
                <a:latin typeface="Calibri"/>
                <a:cs typeface="Calibri"/>
              </a:rPr>
              <a:t>t	</a:t>
            </a:r>
            <a:r>
              <a:rPr dirty="0" sz="1800" spc="-5">
                <a:latin typeface="Calibri"/>
                <a:cs typeface="Calibri"/>
              </a:rPr>
              <a:t>los</a:t>
            </a:r>
            <a:r>
              <a:rPr dirty="0" sz="1800">
                <a:latin typeface="Calibri"/>
                <a:cs typeface="Calibri"/>
              </a:rPr>
              <a:t>ses	</a:t>
            </a:r>
            <a:r>
              <a:rPr dirty="0" sz="1800" spc="-10">
                <a:latin typeface="Calibri"/>
                <a:cs typeface="Calibri"/>
              </a:rPr>
              <a:t>b</a:t>
            </a:r>
            <a:r>
              <a:rPr dirty="0" sz="1800">
                <a:latin typeface="Calibri"/>
                <a:cs typeface="Calibri"/>
              </a:rPr>
              <a:t>y	</a:t>
            </a:r>
            <a:r>
              <a:rPr dirty="0" sz="1800" spc="-20">
                <a:latin typeface="Calibri"/>
                <a:cs typeface="Calibri"/>
              </a:rPr>
              <a:t>c</a:t>
            </a:r>
            <a:r>
              <a:rPr dirty="0" sz="1800" spc="-5">
                <a:latin typeface="Calibri"/>
                <a:cs typeface="Calibri"/>
              </a:rPr>
              <a:t>ond</a:t>
            </a:r>
            <a:r>
              <a:rPr dirty="0" sz="1800" spc="5">
                <a:latin typeface="Calibri"/>
                <a:cs typeface="Calibri"/>
              </a:rPr>
              <a:t>u</a:t>
            </a:r>
            <a:r>
              <a:rPr dirty="0" sz="1800" spc="-10">
                <a:latin typeface="Calibri"/>
                <a:cs typeface="Calibri"/>
              </a:rPr>
              <a:t>c</a:t>
            </a:r>
            <a:r>
              <a:rPr dirty="0" sz="1800">
                <a:latin typeface="Calibri"/>
                <a:cs typeface="Calibri"/>
              </a:rPr>
              <a:t>tion	and  </a:t>
            </a:r>
            <a:r>
              <a:rPr dirty="0" sz="1800" spc="-10">
                <a:latin typeface="Calibri"/>
                <a:cs typeface="Calibri"/>
              </a:rPr>
              <a:t>radiation.</a:t>
            </a:r>
            <a:endParaRPr sz="1800">
              <a:latin typeface="Calibri"/>
              <a:cs typeface="Calibri"/>
            </a:endParaRPr>
          </a:p>
          <a:p>
            <a:pPr marL="239395" indent="-227329">
              <a:lnSpc>
                <a:spcPct val="100000"/>
              </a:lnSpc>
              <a:buFont typeface="Calibri"/>
              <a:buAutoNum type="arabicPeriod"/>
              <a:tabLst>
                <a:tab pos="240029" algn="l"/>
              </a:tabLst>
            </a:pPr>
            <a:r>
              <a:rPr dirty="0" sz="1800">
                <a:latin typeface="Calibri"/>
                <a:cs typeface="Calibri"/>
              </a:rPr>
              <a:t>No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tracking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of</a:t>
            </a:r>
            <a:r>
              <a:rPr dirty="0" sz="1800">
                <a:latin typeface="Calibri"/>
                <a:cs typeface="Calibri"/>
              </a:rPr>
              <a:t> sun.</a:t>
            </a:r>
            <a:endParaRPr sz="1800">
              <a:latin typeface="Calibri"/>
              <a:cs typeface="Calibri"/>
            </a:endParaRPr>
          </a:p>
          <a:p>
            <a:pPr marL="239395" indent="-227329">
              <a:lnSpc>
                <a:spcPct val="100000"/>
              </a:lnSpc>
              <a:buFont typeface="Calibri"/>
              <a:buAutoNum type="arabicPeriod"/>
              <a:tabLst>
                <a:tab pos="240029" algn="l"/>
              </a:tabLst>
            </a:pPr>
            <a:r>
              <a:rPr dirty="0" sz="1800" spc="-10">
                <a:latin typeface="Calibri"/>
                <a:cs typeface="Calibri"/>
              </a:rPr>
              <a:t>Low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water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temperature</a:t>
            </a:r>
            <a:r>
              <a:rPr dirty="0" sz="1800" spc="-5">
                <a:latin typeface="Calibri"/>
                <a:cs typeface="Calibri"/>
              </a:rPr>
              <a:t> is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achieved.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8400" y="4525390"/>
            <a:ext cx="4407534" cy="233260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2604" y="186944"/>
            <a:ext cx="556641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40"/>
              <a:t>Vacuum</a:t>
            </a:r>
            <a:r>
              <a:rPr dirty="0" sz="4400" spc="-45"/>
              <a:t> </a:t>
            </a:r>
            <a:r>
              <a:rPr dirty="0" sz="4400" spc="-55"/>
              <a:t>Tube</a:t>
            </a:r>
            <a:r>
              <a:rPr dirty="0" sz="4400" spc="-20"/>
              <a:t> </a:t>
            </a:r>
            <a:r>
              <a:rPr dirty="0" sz="4400" spc="-15"/>
              <a:t>Collectors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914400"/>
            <a:ext cx="82296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433" y="1493596"/>
            <a:ext cx="840232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0"/>
              <a:t>Non-Conventional</a:t>
            </a:r>
            <a:r>
              <a:rPr dirty="0" sz="4400" spc="-75"/>
              <a:t> </a:t>
            </a:r>
            <a:r>
              <a:rPr dirty="0" sz="4400" spc="-10"/>
              <a:t>Energy </a:t>
            </a:r>
            <a:r>
              <a:rPr dirty="0" sz="4400" spc="-20"/>
              <a:t>Resources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4589" y="2965577"/>
            <a:ext cx="8950960" cy="267843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459"/>
              </a:spcBef>
            </a:pPr>
            <a:r>
              <a:rPr dirty="0" sz="3000" spc="-5" b="1">
                <a:solidFill>
                  <a:srgbClr val="548ED4"/>
                </a:solidFill>
                <a:latin typeface="Calibri"/>
                <a:cs typeface="Calibri"/>
              </a:rPr>
              <a:t>Unit-II</a:t>
            </a:r>
            <a:endParaRPr sz="3000">
              <a:latin typeface="Calibri"/>
              <a:cs typeface="Calibri"/>
            </a:endParaRPr>
          </a:p>
          <a:p>
            <a:pPr algn="ctr" marL="12065" marR="5080">
              <a:lnSpc>
                <a:spcPct val="90000"/>
              </a:lnSpc>
              <a:spcBef>
                <a:spcPts val="720"/>
              </a:spcBef>
            </a:pPr>
            <a:r>
              <a:rPr dirty="0" sz="3000" spc="-5" b="1">
                <a:solidFill>
                  <a:srgbClr val="888888"/>
                </a:solidFill>
                <a:latin typeface="Calibri"/>
                <a:cs typeface="Calibri"/>
              </a:rPr>
              <a:t>Solar</a:t>
            </a:r>
            <a:r>
              <a:rPr dirty="0" sz="3000" spc="-20" b="1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3000" spc="-5" b="1">
                <a:solidFill>
                  <a:srgbClr val="888888"/>
                </a:solidFill>
                <a:latin typeface="Calibri"/>
                <a:cs typeface="Calibri"/>
              </a:rPr>
              <a:t>Thermal </a:t>
            </a:r>
            <a:r>
              <a:rPr dirty="0" sz="3000" spc="-10" b="1">
                <a:solidFill>
                  <a:srgbClr val="888888"/>
                </a:solidFill>
                <a:latin typeface="Calibri"/>
                <a:cs typeface="Calibri"/>
              </a:rPr>
              <a:t>Energy:</a:t>
            </a:r>
            <a:r>
              <a:rPr dirty="0" sz="3000" spc="-5" b="1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888888"/>
                </a:solidFill>
                <a:latin typeface="Calibri"/>
                <a:cs typeface="Calibri"/>
              </a:rPr>
              <a:t>Solar</a:t>
            </a:r>
            <a:r>
              <a:rPr dirty="0" sz="300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888888"/>
                </a:solidFill>
                <a:latin typeface="Calibri"/>
                <a:cs typeface="Calibri"/>
              </a:rPr>
              <a:t>radiation,</a:t>
            </a:r>
            <a:r>
              <a:rPr dirty="0" sz="300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888888"/>
                </a:solidFill>
                <a:latin typeface="Calibri"/>
                <a:cs typeface="Calibri"/>
              </a:rPr>
              <a:t>flat</a:t>
            </a:r>
            <a:r>
              <a:rPr dirty="0" sz="3000" spc="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888888"/>
                </a:solidFill>
                <a:latin typeface="Calibri"/>
                <a:cs typeface="Calibri"/>
              </a:rPr>
              <a:t>plate</a:t>
            </a:r>
            <a:r>
              <a:rPr dirty="0" sz="3000" spc="-2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888888"/>
                </a:solidFill>
                <a:latin typeface="Calibri"/>
                <a:cs typeface="Calibri"/>
              </a:rPr>
              <a:t>collectors </a:t>
            </a:r>
            <a:r>
              <a:rPr dirty="0" sz="3000" spc="-66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888888"/>
                </a:solidFill>
                <a:latin typeface="Calibri"/>
                <a:cs typeface="Calibri"/>
              </a:rPr>
              <a:t>and</a:t>
            </a:r>
            <a:r>
              <a:rPr dirty="0" sz="3000" spc="-5">
                <a:solidFill>
                  <a:srgbClr val="888888"/>
                </a:solidFill>
                <a:latin typeface="Calibri"/>
                <a:cs typeface="Calibri"/>
              </a:rPr>
              <a:t> their</a:t>
            </a:r>
            <a:r>
              <a:rPr dirty="0" sz="3000" spc="-10">
                <a:solidFill>
                  <a:srgbClr val="888888"/>
                </a:solidFill>
                <a:latin typeface="Calibri"/>
                <a:cs typeface="Calibri"/>
              </a:rPr>
              <a:t> materials,</a:t>
            </a:r>
            <a:r>
              <a:rPr dirty="0" sz="3000" spc="-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888888"/>
                </a:solidFill>
                <a:latin typeface="Calibri"/>
                <a:cs typeface="Calibri"/>
              </a:rPr>
              <a:t>applications</a:t>
            </a:r>
            <a:r>
              <a:rPr dirty="0" sz="3000" spc="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888888"/>
                </a:solidFill>
                <a:latin typeface="Calibri"/>
                <a:cs typeface="Calibri"/>
              </a:rPr>
              <a:t>and</a:t>
            </a:r>
            <a:r>
              <a:rPr dirty="0" sz="3000" spc="-1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888888"/>
                </a:solidFill>
                <a:latin typeface="Calibri"/>
                <a:cs typeface="Calibri"/>
              </a:rPr>
              <a:t>performance, </a:t>
            </a:r>
            <a:r>
              <a:rPr dirty="0" sz="3000" spc="-1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888888"/>
                </a:solidFill>
                <a:latin typeface="Calibri"/>
                <a:cs typeface="Calibri"/>
              </a:rPr>
              <a:t>focusing</a:t>
            </a:r>
            <a:r>
              <a:rPr dirty="0" sz="3000" spc="4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888888"/>
                </a:solidFill>
                <a:latin typeface="Calibri"/>
                <a:cs typeface="Calibri"/>
              </a:rPr>
              <a:t>of</a:t>
            </a:r>
            <a:r>
              <a:rPr dirty="0" sz="3000" spc="4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3000" spc="-15">
                <a:solidFill>
                  <a:srgbClr val="888888"/>
                </a:solidFill>
                <a:latin typeface="Calibri"/>
                <a:cs typeface="Calibri"/>
              </a:rPr>
              <a:t>collectors,</a:t>
            </a:r>
            <a:r>
              <a:rPr dirty="0" sz="3000" spc="2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888888"/>
                </a:solidFill>
                <a:latin typeface="Calibri"/>
                <a:cs typeface="Calibri"/>
              </a:rPr>
              <a:t>solar</a:t>
            </a:r>
            <a:r>
              <a:rPr dirty="0" sz="3000" spc="4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888888"/>
                </a:solidFill>
                <a:latin typeface="Calibri"/>
                <a:cs typeface="Calibri"/>
              </a:rPr>
              <a:t>thermal</a:t>
            </a:r>
            <a:r>
              <a:rPr dirty="0" sz="3000" spc="5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888888"/>
                </a:solidFill>
                <a:latin typeface="Calibri"/>
                <a:cs typeface="Calibri"/>
              </a:rPr>
              <a:t>power</a:t>
            </a:r>
            <a:r>
              <a:rPr dirty="0" sz="3000" spc="4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888888"/>
                </a:solidFill>
                <a:latin typeface="Calibri"/>
                <a:cs typeface="Calibri"/>
              </a:rPr>
              <a:t>plants, </a:t>
            </a:r>
            <a:r>
              <a:rPr dirty="0" sz="3000" spc="-5">
                <a:solidFill>
                  <a:srgbClr val="888888"/>
                </a:solidFill>
                <a:latin typeface="Calibri"/>
                <a:cs typeface="Calibri"/>
              </a:rPr>
              <a:t> thermal</a:t>
            </a:r>
            <a:r>
              <a:rPr dirty="0" sz="3000" spc="-2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888888"/>
                </a:solidFill>
                <a:latin typeface="Calibri"/>
                <a:cs typeface="Calibri"/>
              </a:rPr>
              <a:t>energy</a:t>
            </a:r>
            <a:r>
              <a:rPr dirty="0" sz="300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3000" spc="-25">
                <a:solidFill>
                  <a:srgbClr val="888888"/>
                </a:solidFill>
                <a:latin typeface="Calibri"/>
                <a:cs typeface="Calibri"/>
              </a:rPr>
              <a:t>storage for</a:t>
            </a:r>
            <a:r>
              <a:rPr dirty="0" sz="3000" spc="-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888888"/>
                </a:solidFill>
                <a:latin typeface="Calibri"/>
                <a:cs typeface="Calibri"/>
              </a:rPr>
              <a:t>solar </a:t>
            </a:r>
            <a:r>
              <a:rPr dirty="0" sz="3000" spc="-10">
                <a:solidFill>
                  <a:srgbClr val="888888"/>
                </a:solidFill>
                <a:latin typeface="Calibri"/>
                <a:cs typeface="Calibri"/>
              </a:rPr>
              <a:t>heating</a:t>
            </a:r>
            <a:r>
              <a:rPr dirty="0" sz="3000" spc="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888888"/>
                </a:solidFill>
                <a:latin typeface="Calibri"/>
                <a:cs typeface="Calibri"/>
              </a:rPr>
              <a:t>and</a:t>
            </a:r>
            <a:r>
              <a:rPr dirty="0" sz="3000" spc="-15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3000" spc="-5">
                <a:solidFill>
                  <a:srgbClr val="888888"/>
                </a:solidFill>
                <a:latin typeface="Calibri"/>
                <a:cs typeface="Calibri"/>
              </a:rPr>
              <a:t>cooling, </a:t>
            </a:r>
            <a:r>
              <a:rPr dirty="0" sz="300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888888"/>
                </a:solidFill>
                <a:latin typeface="Calibri"/>
                <a:cs typeface="Calibri"/>
              </a:rPr>
              <a:t>limitations.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2604" y="461594"/>
            <a:ext cx="556577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40"/>
              <a:t>Vacuum</a:t>
            </a:r>
            <a:r>
              <a:rPr dirty="0" sz="4400" spc="-45"/>
              <a:t> </a:t>
            </a:r>
            <a:r>
              <a:rPr dirty="0" sz="4400" spc="-55"/>
              <a:t>Tube</a:t>
            </a:r>
            <a:r>
              <a:rPr dirty="0" sz="4400" spc="-15"/>
              <a:t> Collectors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320" y="2181527"/>
            <a:ext cx="8866587" cy="316322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1882" y="186944"/>
            <a:ext cx="686244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0"/>
              <a:t>Unglazed</a:t>
            </a:r>
            <a:r>
              <a:rPr dirty="0" sz="4400" spc="-30"/>
              <a:t> </a:t>
            </a:r>
            <a:r>
              <a:rPr dirty="0" sz="4400" spc="-10"/>
              <a:t>Flat </a:t>
            </a:r>
            <a:r>
              <a:rPr dirty="0" sz="4400" spc="-25"/>
              <a:t>Plate </a:t>
            </a:r>
            <a:r>
              <a:rPr dirty="0" sz="4400" spc="-15"/>
              <a:t>Collectors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066800"/>
            <a:ext cx="8229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1882" y="186944"/>
            <a:ext cx="686244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0"/>
              <a:t>Unglazed</a:t>
            </a:r>
            <a:r>
              <a:rPr dirty="0" sz="4400" spc="-30"/>
              <a:t> </a:t>
            </a:r>
            <a:r>
              <a:rPr dirty="0" sz="4400" spc="-10"/>
              <a:t>Flat </a:t>
            </a:r>
            <a:r>
              <a:rPr dirty="0" sz="4400" spc="-25"/>
              <a:t>Plate </a:t>
            </a:r>
            <a:r>
              <a:rPr dirty="0" sz="4400" spc="-15"/>
              <a:t>Collectors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0730" y="1738866"/>
            <a:ext cx="4122763" cy="345646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2466" y="186944"/>
            <a:ext cx="666877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Non</a:t>
            </a:r>
            <a:r>
              <a:rPr dirty="0" sz="4400" spc="-50"/>
              <a:t> </a:t>
            </a:r>
            <a:r>
              <a:rPr dirty="0" sz="4400" spc="-15"/>
              <a:t>concentrating</a:t>
            </a:r>
            <a:r>
              <a:rPr dirty="0" sz="4400" spc="-55"/>
              <a:t> </a:t>
            </a:r>
            <a:r>
              <a:rPr dirty="0" sz="4400" spc="-10"/>
              <a:t>collectors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990091"/>
            <a:ext cx="5120005" cy="36620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3200" spc="-5">
                <a:latin typeface="Calibri"/>
                <a:cs typeface="Calibri"/>
              </a:rPr>
              <a:t>These</a:t>
            </a:r>
            <a:r>
              <a:rPr dirty="0" sz="3200" spc="-3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can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be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categorized</a:t>
            </a:r>
            <a:r>
              <a:rPr dirty="0" sz="3200" spc="-2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as: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43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buFont typeface="Arial MT"/>
              <a:buChar char="–"/>
              <a:tabLst>
                <a:tab pos="756920" algn="l"/>
              </a:tabLst>
            </a:pPr>
            <a:r>
              <a:rPr dirty="0" sz="2800" spc="-10" b="1">
                <a:latin typeface="Calibri"/>
                <a:cs typeface="Calibri"/>
              </a:rPr>
              <a:t>Flat </a:t>
            </a:r>
            <a:r>
              <a:rPr dirty="0" sz="2800" spc="-20" b="1">
                <a:latin typeface="Calibri"/>
                <a:cs typeface="Calibri"/>
              </a:rPr>
              <a:t>Plate</a:t>
            </a:r>
            <a:r>
              <a:rPr dirty="0" sz="2800" spc="1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Collectors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 MT"/>
              <a:buChar char="–"/>
            </a:pPr>
            <a:endParaRPr sz="385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buFont typeface="Arial MT"/>
              <a:buChar char="–"/>
              <a:tabLst>
                <a:tab pos="756920" algn="l"/>
              </a:tabLst>
            </a:pPr>
            <a:r>
              <a:rPr dirty="0" sz="2800" spc="-30" b="1">
                <a:latin typeface="Calibri"/>
                <a:cs typeface="Calibri"/>
              </a:rPr>
              <a:t>Vacuum</a:t>
            </a:r>
            <a:r>
              <a:rPr dirty="0" sz="2800" spc="-20" b="1">
                <a:latin typeface="Calibri"/>
                <a:cs typeface="Calibri"/>
              </a:rPr>
              <a:t> </a:t>
            </a:r>
            <a:r>
              <a:rPr dirty="0" sz="2800" spc="-40" b="1">
                <a:latin typeface="Calibri"/>
                <a:cs typeface="Calibri"/>
              </a:rPr>
              <a:t>Tube</a:t>
            </a:r>
            <a:r>
              <a:rPr dirty="0" sz="2800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Collectors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 MT"/>
              <a:buChar char="–"/>
            </a:pPr>
            <a:endParaRPr sz="385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5"/>
              </a:spcBef>
              <a:buFont typeface="Arial MT"/>
              <a:buChar char="–"/>
              <a:tabLst>
                <a:tab pos="756920" algn="l"/>
              </a:tabLst>
            </a:pPr>
            <a:r>
              <a:rPr dirty="0" sz="2800" spc="-10" b="1">
                <a:latin typeface="Calibri"/>
                <a:cs typeface="Calibri"/>
              </a:rPr>
              <a:t>Unglazed Flat</a:t>
            </a:r>
            <a:r>
              <a:rPr dirty="0" sz="2800" spc="10" b="1">
                <a:latin typeface="Calibri"/>
                <a:cs typeface="Calibri"/>
              </a:rPr>
              <a:t> </a:t>
            </a:r>
            <a:r>
              <a:rPr dirty="0" sz="2800" spc="-20" b="1">
                <a:latin typeface="Calibri"/>
                <a:cs typeface="Calibri"/>
              </a:rPr>
              <a:t>Plate</a:t>
            </a:r>
            <a:r>
              <a:rPr dirty="0" sz="2800" spc="1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Collectors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9200" y="5616714"/>
            <a:ext cx="6774815" cy="708025"/>
          </a:xfrm>
          <a:prstGeom prst="rect">
            <a:avLst/>
          </a:prstGeom>
          <a:solidFill>
            <a:srgbClr val="FF0000"/>
          </a:solidFill>
        </p:spPr>
        <p:txBody>
          <a:bodyPr wrap="square" lIns="0" tIns="1397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10"/>
              </a:spcBef>
            </a:pPr>
            <a:r>
              <a:rPr dirty="0" sz="4000" spc="-5" b="1">
                <a:latin typeface="Calibri"/>
                <a:cs typeface="Calibri"/>
              </a:rPr>
              <a:t>As</a:t>
            </a:r>
            <a:r>
              <a:rPr dirty="0" sz="4000" spc="-30" b="1">
                <a:latin typeface="Calibri"/>
                <a:cs typeface="Calibri"/>
              </a:rPr>
              <a:t> </a:t>
            </a:r>
            <a:r>
              <a:rPr dirty="0" sz="4000" spc="-5" b="1">
                <a:latin typeface="Calibri"/>
                <a:cs typeface="Calibri"/>
              </a:rPr>
              <a:t>discussed</a:t>
            </a:r>
            <a:r>
              <a:rPr dirty="0" sz="4000" spc="30" b="1">
                <a:latin typeface="Calibri"/>
                <a:cs typeface="Calibri"/>
              </a:rPr>
              <a:t> </a:t>
            </a:r>
            <a:r>
              <a:rPr dirty="0" sz="4000" spc="-5" b="1">
                <a:latin typeface="Calibri"/>
                <a:cs typeface="Calibri"/>
              </a:rPr>
              <a:t>in </a:t>
            </a:r>
            <a:r>
              <a:rPr dirty="0" sz="4000" spc="-15" b="1">
                <a:latin typeface="Calibri"/>
                <a:cs typeface="Calibri"/>
              </a:rPr>
              <a:t>previous</a:t>
            </a:r>
            <a:r>
              <a:rPr dirty="0" sz="4000" spc="-10" b="1">
                <a:latin typeface="Calibri"/>
                <a:cs typeface="Calibri"/>
              </a:rPr>
              <a:t> </a:t>
            </a:r>
            <a:r>
              <a:rPr dirty="0" sz="4000" b="1">
                <a:latin typeface="Calibri"/>
                <a:cs typeface="Calibri"/>
              </a:rPr>
              <a:t>slides.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374" y="0"/>
            <a:ext cx="7374890" cy="1244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054860" marR="5080" indent="-204279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Construction</a:t>
            </a:r>
            <a:r>
              <a:rPr dirty="0" spc="30"/>
              <a:t> </a:t>
            </a:r>
            <a:r>
              <a:rPr dirty="0" spc="-5"/>
              <a:t>and</a:t>
            </a:r>
            <a:r>
              <a:rPr dirty="0" spc="15"/>
              <a:t> </a:t>
            </a:r>
            <a:r>
              <a:rPr dirty="0" spc="-20"/>
              <a:t>Materials</a:t>
            </a:r>
            <a:r>
              <a:rPr dirty="0" spc="45"/>
              <a:t> </a:t>
            </a:r>
            <a:r>
              <a:rPr dirty="0" spc="-25"/>
              <a:t>for</a:t>
            </a:r>
            <a:r>
              <a:rPr dirty="0" spc="5"/>
              <a:t> </a:t>
            </a:r>
            <a:r>
              <a:rPr dirty="0" spc="-15"/>
              <a:t>Flat </a:t>
            </a:r>
            <a:r>
              <a:rPr dirty="0" spc="-890"/>
              <a:t> </a:t>
            </a:r>
            <a:r>
              <a:rPr dirty="0" spc="-25"/>
              <a:t>Plate</a:t>
            </a:r>
            <a:r>
              <a:rPr dirty="0" spc="-10"/>
              <a:t> </a:t>
            </a:r>
            <a:r>
              <a:rPr dirty="0" spc="-15"/>
              <a:t>Collectors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05611"/>
            <a:ext cx="7665084" cy="52698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Material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needed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for</a:t>
            </a:r>
            <a:r>
              <a:rPr dirty="0" sz="2000" spc="-10">
                <a:latin typeface="Calibri"/>
                <a:cs typeface="Calibri"/>
              </a:rPr>
              <a:t> flat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plate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collectors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can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be classified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into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following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groups:</a:t>
            </a:r>
            <a:endParaRPr sz="20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475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dirty="0" sz="2000" spc="-10">
                <a:latin typeface="Calibri"/>
                <a:cs typeface="Calibri"/>
              </a:rPr>
              <a:t>Physical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properties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– </a:t>
            </a:r>
            <a:r>
              <a:rPr dirty="0" sz="2000" spc="-5">
                <a:latin typeface="Calibri"/>
                <a:cs typeface="Calibri"/>
              </a:rPr>
              <a:t>tensile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strength,</a:t>
            </a:r>
            <a:r>
              <a:rPr dirty="0" sz="2000" spc="-5">
                <a:latin typeface="Calibri"/>
                <a:cs typeface="Calibri"/>
              </a:rPr>
              <a:t> density </a:t>
            </a:r>
            <a:r>
              <a:rPr dirty="0" sz="2000" spc="-10"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484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dirty="0" sz="2000" spc="-5">
                <a:latin typeface="Calibri"/>
                <a:cs typeface="Calibri"/>
              </a:rPr>
              <a:t>Thermal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properties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–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thermal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conductivity,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heat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capacity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  <a:p>
            <a:pPr lvl="1" marL="756285" marR="471805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dirty="0" sz="2000" spc="-15">
                <a:latin typeface="Calibri"/>
                <a:cs typeface="Calibri"/>
              </a:rPr>
              <a:t>Environmental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properties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–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corrosion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resistant,</a:t>
            </a:r>
            <a:r>
              <a:rPr dirty="0" sz="2000" spc="5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degradation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material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due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to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UV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radiation,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moisture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penetration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 MT"/>
              <a:buChar char="–"/>
            </a:pPr>
            <a:endParaRPr sz="27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-10">
                <a:latin typeface="Calibri"/>
                <a:cs typeface="Calibri"/>
              </a:rPr>
              <a:t> materials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generally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used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for </a:t>
            </a:r>
            <a:r>
              <a:rPr dirty="0" sz="2000" spc="-5">
                <a:latin typeface="Calibri"/>
                <a:cs typeface="Calibri"/>
              </a:rPr>
              <a:t>various components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flat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plate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collector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are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given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below: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dirty="0" sz="2000" spc="-5" b="1">
                <a:latin typeface="Calibri"/>
                <a:cs typeface="Calibri"/>
              </a:rPr>
              <a:t>(a)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Absorber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Plate </a:t>
            </a:r>
            <a:r>
              <a:rPr dirty="0" sz="2000" b="1">
                <a:latin typeface="Calibri"/>
                <a:cs typeface="Calibri"/>
              </a:rPr>
              <a:t>and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Tubes:</a:t>
            </a:r>
            <a:endParaRPr sz="20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dirty="0" sz="2000" spc="-5" b="1">
                <a:latin typeface="Calibri"/>
                <a:cs typeface="Calibri"/>
              </a:rPr>
              <a:t>(b)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Thermal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Insulation:</a:t>
            </a:r>
            <a:endParaRPr sz="20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dirty="0" sz="2000" spc="-5" b="1">
                <a:latin typeface="Calibri"/>
                <a:cs typeface="Calibri"/>
              </a:rPr>
              <a:t>(c)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Transparent</a:t>
            </a:r>
            <a:r>
              <a:rPr dirty="0" sz="2000" spc="-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Cover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Plates:</a:t>
            </a:r>
            <a:endParaRPr sz="20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dirty="0" sz="2000" spc="-5" b="1">
                <a:latin typeface="Calibri"/>
                <a:cs typeface="Calibri"/>
              </a:rPr>
              <a:t>(d)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Casing:</a:t>
            </a:r>
            <a:endParaRPr sz="20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dirty="0" sz="2000" spc="-5" b="1">
                <a:latin typeface="Calibri"/>
                <a:cs typeface="Calibri"/>
              </a:rPr>
              <a:t>(e)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Selective</a:t>
            </a:r>
            <a:r>
              <a:rPr dirty="0" sz="2000" spc="-1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Coating: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897153"/>
            <a:ext cx="8073390" cy="170243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algn="just" marL="355600" indent="-34290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500" spc="-5" b="1">
                <a:latin typeface="Calibri"/>
                <a:cs typeface="Calibri"/>
              </a:rPr>
              <a:t>(a)</a:t>
            </a:r>
            <a:r>
              <a:rPr dirty="0" sz="2500" spc="-25" b="1">
                <a:latin typeface="Calibri"/>
                <a:cs typeface="Calibri"/>
              </a:rPr>
              <a:t> </a:t>
            </a:r>
            <a:r>
              <a:rPr dirty="0" sz="2500" spc="-5" b="1">
                <a:latin typeface="Calibri"/>
                <a:cs typeface="Calibri"/>
              </a:rPr>
              <a:t>Absorber </a:t>
            </a:r>
            <a:r>
              <a:rPr dirty="0" sz="2500" spc="-20" b="1">
                <a:latin typeface="Calibri"/>
                <a:cs typeface="Calibri"/>
              </a:rPr>
              <a:t>Plate</a:t>
            </a:r>
            <a:r>
              <a:rPr dirty="0" sz="2500" b="1">
                <a:latin typeface="Calibri"/>
                <a:cs typeface="Calibri"/>
              </a:rPr>
              <a:t> </a:t>
            </a:r>
            <a:r>
              <a:rPr dirty="0" sz="2500" spc="-5" b="1">
                <a:latin typeface="Calibri"/>
                <a:cs typeface="Calibri"/>
              </a:rPr>
              <a:t>and</a:t>
            </a:r>
            <a:r>
              <a:rPr dirty="0" sz="2500" spc="-15" b="1">
                <a:latin typeface="Calibri"/>
                <a:cs typeface="Calibri"/>
              </a:rPr>
              <a:t> </a:t>
            </a:r>
            <a:r>
              <a:rPr dirty="0" sz="2500" spc="-25" b="1">
                <a:latin typeface="Calibri"/>
                <a:cs typeface="Calibri"/>
              </a:rPr>
              <a:t>Tubes:</a:t>
            </a:r>
            <a:endParaRPr sz="2500">
              <a:latin typeface="Calibri"/>
              <a:cs typeface="Calibri"/>
            </a:endParaRPr>
          </a:p>
          <a:p>
            <a:pPr algn="just" marL="756285" marR="5080" indent="-287020">
              <a:lnSpc>
                <a:spcPct val="100000"/>
              </a:lnSpc>
              <a:spcBef>
                <a:spcPts val="600"/>
              </a:spcBef>
            </a:pPr>
            <a:r>
              <a:rPr dirty="0" sz="2500" spc="-5">
                <a:latin typeface="Arial MT"/>
                <a:cs typeface="Arial MT"/>
              </a:rPr>
              <a:t>– </a:t>
            </a:r>
            <a:r>
              <a:rPr dirty="0" sz="2500" spc="-10">
                <a:latin typeface="Calibri"/>
                <a:cs typeface="Calibri"/>
              </a:rPr>
              <a:t>These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plates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should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have</a:t>
            </a:r>
            <a:r>
              <a:rPr dirty="0" sz="2500" spc="-1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high</a:t>
            </a:r>
            <a:r>
              <a:rPr dirty="0" sz="2500" spc="-5">
                <a:latin typeface="Calibri"/>
                <a:cs typeface="Calibri"/>
              </a:rPr>
              <a:t> tensile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strength;</a:t>
            </a:r>
            <a:r>
              <a:rPr dirty="0" sz="2500" spc="-10">
                <a:latin typeface="Calibri"/>
                <a:cs typeface="Calibri"/>
              </a:rPr>
              <a:t> high </a:t>
            </a:r>
            <a:r>
              <a:rPr dirty="0" sz="2500" spc="-5">
                <a:latin typeface="Calibri"/>
                <a:cs typeface="Calibri"/>
              </a:rPr>
              <a:t> thermal conductivity </a:t>
            </a:r>
            <a:r>
              <a:rPr dirty="0" sz="2500">
                <a:latin typeface="Calibri"/>
                <a:cs typeface="Calibri"/>
              </a:rPr>
              <a:t>and </a:t>
            </a:r>
            <a:r>
              <a:rPr dirty="0" sz="2500" spc="-5">
                <a:latin typeface="Calibri"/>
                <a:cs typeface="Calibri"/>
              </a:rPr>
              <a:t>it should be </a:t>
            </a:r>
            <a:r>
              <a:rPr dirty="0" sz="2500" spc="-10">
                <a:latin typeface="Calibri"/>
                <a:cs typeface="Calibri"/>
              </a:rPr>
              <a:t>corrosion </a:t>
            </a:r>
            <a:r>
              <a:rPr dirty="0" sz="2500" spc="-15">
                <a:latin typeface="Calibri"/>
                <a:cs typeface="Calibri"/>
              </a:rPr>
              <a:t>resistant </a:t>
            </a:r>
            <a:r>
              <a:rPr dirty="0" sz="2500" spc="-55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(generally</a:t>
            </a:r>
            <a:r>
              <a:rPr dirty="0" sz="2500" spc="1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made</a:t>
            </a:r>
            <a:r>
              <a:rPr dirty="0" sz="2500" spc="1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of</a:t>
            </a:r>
            <a:r>
              <a:rPr dirty="0" sz="2500" spc="-15">
                <a:latin typeface="Calibri"/>
                <a:cs typeface="Calibri"/>
              </a:rPr>
              <a:t> </a:t>
            </a:r>
            <a:r>
              <a:rPr dirty="0" sz="2500" spc="-40">
                <a:latin typeface="Calibri"/>
                <a:cs typeface="Calibri"/>
              </a:rPr>
              <a:t>copper,</a:t>
            </a:r>
            <a:r>
              <a:rPr dirty="0" sz="2500" spc="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aluminum,</a:t>
            </a:r>
            <a:r>
              <a:rPr dirty="0" sz="2500" spc="3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steel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etc).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10321" y="2650617"/>
            <a:ext cx="697865" cy="787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9539" marR="5080" indent="-117475">
              <a:lnSpc>
                <a:spcPct val="100000"/>
              </a:lnSpc>
              <a:spcBef>
                <a:spcPts val="95"/>
              </a:spcBef>
            </a:pPr>
            <a:r>
              <a:rPr dirty="0" sz="2500" spc="-10">
                <a:latin typeface="Calibri"/>
                <a:cs typeface="Calibri"/>
              </a:rPr>
              <a:t>bl</a:t>
            </a:r>
            <a:r>
              <a:rPr dirty="0" sz="2500" spc="5">
                <a:latin typeface="Calibri"/>
                <a:cs typeface="Calibri"/>
              </a:rPr>
              <a:t>a</a:t>
            </a:r>
            <a:r>
              <a:rPr dirty="0" sz="2500" spc="-5">
                <a:latin typeface="Calibri"/>
                <a:cs typeface="Calibri"/>
              </a:rPr>
              <a:t>ck  </a:t>
            </a:r>
            <a:r>
              <a:rPr dirty="0" sz="2500" spc="-10">
                <a:latin typeface="Calibri"/>
                <a:cs typeface="Calibri"/>
              </a:rPr>
              <a:t>high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8851" y="3031617"/>
            <a:ext cx="252666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88645" algn="l"/>
                <a:tab pos="1097915" algn="l"/>
                <a:tab pos="2245360" algn="l"/>
              </a:tabLst>
            </a:pPr>
            <a:r>
              <a:rPr dirty="0" sz="2500" spc="-50">
                <a:latin typeface="Calibri"/>
                <a:cs typeface="Calibri"/>
              </a:rPr>
              <a:t>f</a:t>
            </a:r>
            <a:r>
              <a:rPr dirty="0" sz="2500" spc="-10">
                <a:latin typeface="Calibri"/>
                <a:cs typeface="Calibri"/>
              </a:rPr>
              <a:t>o</a:t>
            </a:r>
            <a:r>
              <a:rPr dirty="0" sz="2500" spc="-5">
                <a:latin typeface="Calibri"/>
                <a:cs typeface="Calibri"/>
              </a:rPr>
              <a:t>r</a:t>
            </a:r>
            <a:r>
              <a:rPr dirty="0" sz="2500">
                <a:latin typeface="Calibri"/>
                <a:cs typeface="Calibri"/>
              </a:rPr>
              <a:t>	</a:t>
            </a:r>
            <a:r>
              <a:rPr dirty="0" sz="2500" spc="-5">
                <a:latin typeface="Calibri"/>
                <a:cs typeface="Calibri"/>
              </a:rPr>
              <a:t>its</a:t>
            </a:r>
            <a:r>
              <a:rPr dirty="0" sz="2500">
                <a:latin typeface="Calibri"/>
                <a:cs typeface="Calibri"/>
              </a:rPr>
              <a:t>	</a:t>
            </a:r>
            <a:r>
              <a:rPr dirty="0" sz="2500" spc="-30">
                <a:latin typeface="Calibri"/>
                <a:cs typeface="Calibri"/>
              </a:rPr>
              <a:t>c</a:t>
            </a:r>
            <a:r>
              <a:rPr dirty="0" sz="2500" spc="-10">
                <a:latin typeface="Calibri"/>
                <a:cs typeface="Calibri"/>
              </a:rPr>
              <a:t>o</a:t>
            </a:r>
            <a:r>
              <a:rPr dirty="0" sz="2500" spc="-25">
                <a:latin typeface="Calibri"/>
                <a:cs typeface="Calibri"/>
              </a:rPr>
              <a:t>a</a:t>
            </a:r>
            <a:r>
              <a:rPr dirty="0" sz="2500" spc="-15">
                <a:latin typeface="Calibri"/>
                <a:cs typeface="Calibri"/>
              </a:rPr>
              <a:t>t</a:t>
            </a:r>
            <a:r>
              <a:rPr dirty="0" sz="2500" spc="-5">
                <a:latin typeface="Calibri"/>
                <a:cs typeface="Calibri"/>
              </a:rPr>
              <a:t>ing</a:t>
            </a:r>
            <a:r>
              <a:rPr dirty="0" sz="2500">
                <a:latin typeface="Calibri"/>
                <a:cs typeface="Calibri"/>
              </a:rPr>
              <a:t>	</a:t>
            </a:r>
            <a:r>
              <a:rPr dirty="0" sz="2500" spc="-30">
                <a:latin typeface="Calibri"/>
                <a:cs typeface="Calibri"/>
              </a:rPr>
              <a:t>to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139" y="2650617"/>
            <a:ext cx="6854190" cy="787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28470" algn="l"/>
                <a:tab pos="2597785" algn="l"/>
                <a:tab pos="3860800" algn="l"/>
                <a:tab pos="4731385" algn="l"/>
                <a:tab pos="5830570" algn="l"/>
              </a:tabLst>
            </a:pPr>
            <a:r>
              <a:rPr dirty="0" sz="2500" spc="-5">
                <a:latin typeface="Arial MT"/>
                <a:cs typeface="Arial MT"/>
              </a:rPr>
              <a:t>–</a:t>
            </a:r>
            <a:r>
              <a:rPr dirty="0" sz="2500" spc="190">
                <a:latin typeface="Arial MT"/>
                <a:cs typeface="Arial MT"/>
              </a:rPr>
              <a:t> </a:t>
            </a:r>
            <a:r>
              <a:rPr dirty="0" sz="2500" spc="-10">
                <a:latin typeface="Calibri"/>
                <a:cs typeface="Calibri"/>
              </a:rPr>
              <a:t>Generally	black	chrome,	</a:t>
            </a:r>
            <a:r>
              <a:rPr dirty="0" sz="2500" spc="-5">
                <a:latin typeface="Calibri"/>
                <a:cs typeface="Calibri"/>
              </a:rPr>
              <a:t>black	</a:t>
            </a:r>
            <a:r>
              <a:rPr dirty="0" sz="2500" spc="-10">
                <a:latin typeface="Calibri"/>
                <a:cs typeface="Calibri"/>
              </a:rPr>
              <a:t>copper	</a:t>
            </a:r>
            <a:r>
              <a:rPr dirty="0" sz="2500" spc="-15">
                <a:latin typeface="Calibri"/>
                <a:cs typeface="Calibri"/>
              </a:rPr>
              <a:t>oxides,</a:t>
            </a:r>
            <a:endParaRPr sz="2500">
              <a:latin typeface="Calibri"/>
              <a:cs typeface="Calibri"/>
            </a:endParaRPr>
          </a:p>
          <a:p>
            <a:pPr marL="5998210">
              <a:lnSpc>
                <a:spcPct val="100000"/>
              </a:lnSpc>
            </a:pPr>
            <a:r>
              <a:rPr dirty="0" sz="2500" spc="-10">
                <a:latin typeface="Calibri"/>
                <a:cs typeface="Calibri"/>
              </a:rPr>
              <a:t>h</a:t>
            </a:r>
            <a:r>
              <a:rPr dirty="0" sz="2500" spc="-55">
                <a:latin typeface="Calibri"/>
                <a:cs typeface="Calibri"/>
              </a:rPr>
              <a:t>a</a:t>
            </a:r>
            <a:r>
              <a:rPr dirty="0" sz="2500" spc="-20">
                <a:latin typeface="Calibri"/>
                <a:cs typeface="Calibri"/>
              </a:rPr>
              <a:t>v</a:t>
            </a:r>
            <a:r>
              <a:rPr dirty="0" sz="2500" spc="-5">
                <a:latin typeface="Calibri"/>
                <a:cs typeface="Calibri"/>
              </a:rPr>
              <a:t>ing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3031617"/>
            <a:ext cx="3552825" cy="1701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56285" marR="5080">
              <a:lnSpc>
                <a:spcPct val="100000"/>
              </a:lnSpc>
              <a:spcBef>
                <a:spcPts val="95"/>
              </a:spcBef>
              <a:tabLst>
                <a:tab pos="1701164" algn="l"/>
                <a:tab pos="2301875" algn="l"/>
                <a:tab pos="2925445" algn="l"/>
              </a:tabLst>
            </a:pPr>
            <a:r>
              <a:rPr dirty="0" sz="2500" spc="-10">
                <a:latin typeface="Calibri"/>
                <a:cs typeface="Calibri"/>
              </a:rPr>
              <a:t>nic</a:t>
            </a:r>
            <a:r>
              <a:rPr dirty="0" sz="2500" spc="-90">
                <a:latin typeface="Calibri"/>
                <a:cs typeface="Calibri"/>
              </a:rPr>
              <a:t>k</a:t>
            </a:r>
            <a:r>
              <a:rPr dirty="0" sz="2500" spc="-5">
                <a:latin typeface="Calibri"/>
                <a:cs typeface="Calibri"/>
              </a:rPr>
              <a:t>el</a:t>
            </a:r>
            <a:r>
              <a:rPr dirty="0" sz="2500">
                <a:latin typeface="Calibri"/>
                <a:cs typeface="Calibri"/>
              </a:rPr>
              <a:t>	</a:t>
            </a:r>
            <a:r>
              <a:rPr dirty="0" sz="2500" spc="-5">
                <a:latin typeface="Calibri"/>
                <a:cs typeface="Calibri"/>
              </a:rPr>
              <a:t>e</a:t>
            </a:r>
            <a:r>
              <a:rPr dirty="0" sz="2500" spc="-35">
                <a:latin typeface="Calibri"/>
                <a:cs typeface="Calibri"/>
              </a:rPr>
              <a:t>t</a:t>
            </a:r>
            <a:r>
              <a:rPr dirty="0" sz="2500" spc="-5">
                <a:latin typeface="Calibri"/>
                <a:cs typeface="Calibri"/>
              </a:rPr>
              <a:t>c</a:t>
            </a:r>
            <a:r>
              <a:rPr dirty="0" sz="2500">
                <a:latin typeface="Calibri"/>
                <a:cs typeface="Calibri"/>
              </a:rPr>
              <a:t>	</a:t>
            </a:r>
            <a:r>
              <a:rPr dirty="0" sz="2500" spc="-5">
                <a:latin typeface="Calibri"/>
                <a:cs typeface="Calibri"/>
              </a:rPr>
              <a:t>a</a:t>
            </a:r>
            <a:r>
              <a:rPr dirty="0" sz="2500" spc="-35">
                <a:latin typeface="Calibri"/>
                <a:cs typeface="Calibri"/>
              </a:rPr>
              <a:t>r</a:t>
            </a:r>
            <a:r>
              <a:rPr dirty="0" sz="2500" spc="-5">
                <a:latin typeface="Calibri"/>
                <a:cs typeface="Calibri"/>
              </a:rPr>
              <a:t>e</a:t>
            </a:r>
            <a:r>
              <a:rPr dirty="0" sz="2500">
                <a:latin typeface="Calibri"/>
                <a:cs typeface="Calibri"/>
              </a:rPr>
              <a:t>	</a:t>
            </a:r>
            <a:r>
              <a:rPr dirty="0" sz="2500" spc="-10">
                <a:latin typeface="Calibri"/>
                <a:cs typeface="Calibri"/>
              </a:rPr>
              <a:t>used  </a:t>
            </a:r>
            <a:r>
              <a:rPr dirty="0" sz="2500" spc="-20">
                <a:latin typeface="Calibri"/>
                <a:cs typeface="Calibri"/>
              </a:rPr>
              <a:t>absorptivity.</a:t>
            </a:r>
            <a:endParaRPr sz="2500">
              <a:latin typeface="Calibri"/>
              <a:cs typeface="Calibri"/>
            </a:endParaRPr>
          </a:p>
          <a:p>
            <a:pPr algn="r" marL="342265" marR="187325" indent="-3422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42265" algn="l"/>
                <a:tab pos="342900" algn="l"/>
              </a:tabLst>
            </a:pPr>
            <a:r>
              <a:rPr dirty="0" sz="2500" spc="-5" b="1">
                <a:latin typeface="Calibri"/>
                <a:cs typeface="Calibri"/>
              </a:rPr>
              <a:t>(b)</a:t>
            </a:r>
            <a:r>
              <a:rPr dirty="0" sz="2500" spc="-55" b="1">
                <a:latin typeface="Calibri"/>
                <a:cs typeface="Calibri"/>
              </a:rPr>
              <a:t> </a:t>
            </a:r>
            <a:r>
              <a:rPr dirty="0" sz="2500" spc="-10" b="1">
                <a:latin typeface="Calibri"/>
                <a:cs typeface="Calibri"/>
              </a:rPr>
              <a:t>Thermal </a:t>
            </a:r>
            <a:r>
              <a:rPr dirty="0" sz="2500" spc="-5" b="1">
                <a:latin typeface="Calibri"/>
                <a:cs typeface="Calibri"/>
              </a:rPr>
              <a:t>Insulation:</a:t>
            </a:r>
            <a:endParaRPr sz="2500">
              <a:latin typeface="Calibri"/>
              <a:cs typeface="Calibri"/>
            </a:endParaRPr>
          </a:p>
          <a:p>
            <a:pPr algn="r" marR="173990">
              <a:lnSpc>
                <a:spcPct val="100000"/>
              </a:lnSpc>
              <a:spcBef>
                <a:spcPts val="600"/>
              </a:spcBef>
              <a:tabLst>
                <a:tab pos="987425" algn="l"/>
                <a:tab pos="2286000" algn="l"/>
              </a:tabLst>
            </a:pPr>
            <a:r>
              <a:rPr dirty="0" sz="2500" spc="-5">
                <a:latin typeface="Arial MT"/>
                <a:cs typeface="Arial MT"/>
              </a:rPr>
              <a:t>–</a:t>
            </a:r>
            <a:r>
              <a:rPr dirty="0" sz="2500" spc="180">
                <a:latin typeface="Arial MT"/>
                <a:cs typeface="Arial MT"/>
              </a:rPr>
              <a:t> </a:t>
            </a:r>
            <a:r>
              <a:rPr dirty="0" sz="2500" spc="-10">
                <a:latin typeface="Calibri"/>
                <a:cs typeface="Calibri"/>
              </a:rPr>
              <a:t>The	material	used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16451" y="4327397"/>
            <a:ext cx="4493260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05155" algn="l"/>
                <a:tab pos="2092960" algn="l"/>
                <a:tab pos="3180080" algn="l"/>
                <a:tab pos="4015104" algn="l"/>
              </a:tabLst>
            </a:pPr>
            <a:r>
              <a:rPr dirty="0" sz="2500" spc="-60">
                <a:latin typeface="Calibri"/>
                <a:cs typeface="Calibri"/>
              </a:rPr>
              <a:t>f</a:t>
            </a:r>
            <a:r>
              <a:rPr dirty="0" sz="2500" spc="5">
                <a:latin typeface="Calibri"/>
                <a:cs typeface="Calibri"/>
              </a:rPr>
              <a:t>o</a:t>
            </a:r>
            <a:r>
              <a:rPr dirty="0" sz="2500" spc="-5">
                <a:latin typeface="Calibri"/>
                <a:cs typeface="Calibri"/>
              </a:rPr>
              <a:t>r</a:t>
            </a:r>
            <a:r>
              <a:rPr dirty="0" sz="2500">
                <a:latin typeface="Calibri"/>
                <a:cs typeface="Calibri"/>
              </a:rPr>
              <a:t>	</a:t>
            </a:r>
            <a:r>
              <a:rPr dirty="0" sz="2500" spc="-5">
                <a:latin typeface="Calibri"/>
                <a:cs typeface="Calibri"/>
              </a:rPr>
              <a:t>insul</a:t>
            </a:r>
            <a:r>
              <a:rPr dirty="0" sz="2500" spc="-30">
                <a:latin typeface="Calibri"/>
                <a:cs typeface="Calibri"/>
              </a:rPr>
              <a:t>a</a:t>
            </a:r>
            <a:r>
              <a:rPr dirty="0" sz="2500" spc="-5">
                <a:latin typeface="Calibri"/>
                <a:cs typeface="Calibri"/>
              </a:rPr>
              <a:t>ti</a:t>
            </a:r>
            <a:r>
              <a:rPr dirty="0" sz="2500">
                <a:latin typeface="Calibri"/>
                <a:cs typeface="Calibri"/>
              </a:rPr>
              <a:t>o</a:t>
            </a:r>
            <a:r>
              <a:rPr dirty="0" sz="2500" spc="-5">
                <a:latin typeface="Calibri"/>
                <a:cs typeface="Calibri"/>
              </a:rPr>
              <a:t>n</a:t>
            </a:r>
            <a:r>
              <a:rPr dirty="0" sz="2500">
                <a:latin typeface="Calibri"/>
                <a:cs typeface="Calibri"/>
              </a:rPr>
              <a:t>	</a:t>
            </a:r>
            <a:r>
              <a:rPr dirty="0" sz="2500" spc="-10">
                <a:latin typeface="Calibri"/>
                <a:cs typeface="Calibri"/>
              </a:rPr>
              <a:t>shoul</a:t>
            </a:r>
            <a:r>
              <a:rPr dirty="0" sz="2500" spc="-5">
                <a:latin typeface="Calibri"/>
                <a:cs typeface="Calibri"/>
              </a:rPr>
              <a:t>d</a:t>
            </a:r>
            <a:r>
              <a:rPr dirty="0" sz="2500">
                <a:latin typeface="Calibri"/>
                <a:cs typeface="Calibri"/>
              </a:rPr>
              <a:t>	</a:t>
            </a:r>
            <a:r>
              <a:rPr dirty="0" sz="2500" spc="-10">
                <a:latin typeface="Calibri"/>
                <a:cs typeface="Calibri"/>
              </a:rPr>
              <a:t>h</a:t>
            </a:r>
            <a:r>
              <a:rPr dirty="0" sz="2500" spc="-45">
                <a:latin typeface="Calibri"/>
                <a:cs typeface="Calibri"/>
              </a:rPr>
              <a:t>a</a:t>
            </a:r>
            <a:r>
              <a:rPr dirty="0" sz="2500" spc="-30">
                <a:latin typeface="Calibri"/>
                <a:cs typeface="Calibri"/>
              </a:rPr>
              <a:t>v</a:t>
            </a:r>
            <a:r>
              <a:rPr dirty="0" sz="2500" spc="-5">
                <a:latin typeface="Calibri"/>
                <a:cs typeface="Calibri"/>
              </a:rPr>
              <a:t>e</a:t>
            </a:r>
            <a:r>
              <a:rPr dirty="0" sz="2500">
                <a:latin typeface="Calibri"/>
                <a:cs typeface="Calibri"/>
              </a:rPr>
              <a:t>	</a:t>
            </a:r>
            <a:r>
              <a:rPr dirty="0" sz="2500" spc="-5">
                <a:latin typeface="Calibri"/>
                <a:cs typeface="Calibri"/>
              </a:rPr>
              <a:t>l</a:t>
            </a:r>
            <a:r>
              <a:rPr dirty="0" sz="2500" spc="-25">
                <a:latin typeface="Calibri"/>
                <a:cs typeface="Calibri"/>
              </a:rPr>
              <a:t>o</a:t>
            </a:r>
            <a:r>
              <a:rPr dirty="0" sz="2500" spc="-5">
                <a:latin typeface="Calibri"/>
                <a:cs typeface="Calibri"/>
              </a:rPr>
              <a:t>w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3139" y="4708397"/>
            <a:ext cx="7616190" cy="1625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7620">
              <a:lnSpc>
                <a:spcPct val="100000"/>
              </a:lnSpc>
              <a:spcBef>
                <a:spcPts val="95"/>
              </a:spcBef>
            </a:pPr>
            <a:r>
              <a:rPr dirty="0" sz="2500" spc="-5">
                <a:latin typeface="Calibri"/>
                <a:cs typeface="Calibri"/>
              </a:rPr>
              <a:t>thermal</a:t>
            </a:r>
            <a:r>
              <a:rPr dirty="0" sz="2500" spc="105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conductivity,</a:t>
            </a:r>
            <a:r>
              <a:rPr dirty="0" sz="2500" spc="114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stability</a:t>
            </a:r>
            <a:r>
              <a:rPr dirty="0" sz="2500" spc="10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at</a:t>
            </a:r>
            <a:r>
              <a:rPr dirty="0" sz="2500" spc="10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high</a:t>
            </a:r>
            <a:r>
              <a:rPr dirty="0" sz="2500" spc="10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temperature</a:t>
            </a:r>
            <a:r>
              <a:rPr dirty="0" sz="2500" spc="1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up</a:t>
            </a:r>
            <a:r>
              <a:rPr dirty="0" sz="2500" spc="95">
                <a:latin typeface="Calibri"/>
                <a:cs typeface="Calibri"/>
              </a:rPr>
              <a:t> </a:t>
            </a:r>
            <a:r>
              <a:rPr dirty="0" sz="2500" spc="-30">
                <a:latin typeface="Calibri"/>
                <a:cs typeface="Calibri"/>
              </a:rPr>
              <a:t>to </a:t>
            </a:r>
            <a:r>
              <a:rPr dirty="0" sz="2500" spc="-55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2000C, non-corrosive.</a:t>
            </a:r>
            <a:endParaRPr sz="25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600"/>
              </a:spcBef>
              <a:tabLst>
                <a:tab pos="1710055" algn="l"/>
                <a:tab pos="3065780" algn="l"/>
                <a:tab pos="4402455" algn="l"/>
                <a:tab pos="5175250" algn="l"/>
                <a:tab pos="5751195" algn="l"/>
                <a:tab pos="6891655" algn="l"/>
              </a:tabLst>
            </a:pPr>
            <a:r>
              <a:rPr dirty="0" sz="2500" spc="-5">
                <a:latin typeface="Arial MT"/>
                <a:cs typeface="Arial MT"/>
              </a:rPr>
              <a:t>–</a:t>
            </a:r>
            <a:r>
              <a:rPr dirty="0" sz="2500" spc="175">
                <a:latin typeface="Arial MT"/>
                <a:cs typeface="Arial MT"/>
              </a:rPr>
              <a:t> </a:t>
            </a:r>
            <a:r>
              <a:rPr dirty="0" sz="2500" spc="-5">
                <a:latin typeface="Calibri"/>
                <a:cs typeface="Calibri"/>
              </a:rPr>
              <a:t>In</a:t>
            </a:r>
            <a:r>
              <a:rPr dirty="0" sz="2500" spc="-20">
                <a:latin typeface="Calibri"/>
                <a:cs typeface="Calibri"/>
              </a:rPr>
              <a:t>s</a:t>
            </a:r>
            <a:r>
              <a:rPr dirty="0" sz="2500" spc="-10">
                <a:latin typeface="Calibri"/>
                <a:cs typeface="Calibri"/>
              </a:rPr>
              <a:t>ul</a:t>
            </a:r>
            <a:r>
              <a:rPr dirty="0" sz="2500" spc="-30">
                <a:latin typeface="Calibri"/>
                <a:cs typeface="Calibri"/>
              </a:rPr>
              <a:t>a</a:t>
            </a:r>
            <a:r>
              <a:rPr dirty="0" sz="2500" spc="-5">
                <a:latin typeface="Calibri"/>
                <a:cs typeface="Calibri"/>
              </a:rPr>
              <a:t>ting</a:t>
            </a:r>
            <a:r>
              <a:rPr dirty="0" sz="2500">
                <a:latin typeface="Calibri"/>
                <a:cs typeface="Calibri"/>
              </a:rPr>
              <a:t>	</a:t>
            </a:r>
            <a:r>
              <a:rPr dirty="0" sz="2500" spc="-5">
                <a:latin typeface="Calibri"/>
                <a:cs typeface="Calibri"/>
              </a:rPr>
              <a:t>m</a:t>
            </a:r>
            <a:r>
              <a:rPr dirty="0" sz="2500" spc="-30">
                <a:latin typeface="Calibri"/>
                <a:cs typeface="Calibri"/>
              </a:rPr>
              <a:t>a</a:t>
            </a:r>
            <a:r>
              <a:rPr dirty="0" sz="2500" spc="-25">
                <a:latin typeface="Calibri"/>
                <a:cs typeface="Calibri"/>
              </a:rPr>
              <a:t>t</a:t>
            </a:r>
            <a:r>
              <a:rPr dirty="0" sz="2500" spc="-5">
                <a:latin typeface="Calibri"/>
                <a:cs typeface="Calibri"/>
              </a:rPr>
              <a:t>e</a:t>
            </a:r>
            <a:r>
              <a:rPr dirty="0" sz="2500">
                <a:latin typeface="Calibri"/>
                <a:cs typeface="Calibri"/>
              </a:rPr>
              <a:t>r</a:t>
            </a:r>
            <a:r>
              <a:rPr dirty="0" sz="2500" spc="-5">
                <a:latin typeface="Calibri"/>
                <a:cs typeface="Calibri"/>
              </a:rPr>
              <a:t>ia</a:t>
            </a:r>
            <a:r>
              <a:rPr dirty="0" sz="2500">
                <a:latin typeface="Calibri"/>
                <a:cs typeface="Calibri"/>
              </a:rPr>
              <a:t>l</a:t>
            </a:r>
            <a:r>
              <a:rPr dirty="0" sz="2500" spc="-5">
                <a:latin typeface="Calibri"/>
                <a:cs typeface="Calibri"/>
              </a:rPr>
              <a:t>s</a:t>
            </a:r>
            <a:r>
              <a:rPr dirty="0" sz="2500">
                <a:latin typeface="Calibri"/>
                <a:cs typeface="Calibri"/>
              </a:rPr>
              <a:t>	</a:t>
            </a:r>
            <a:r>
              <a:rPr dirty="0" sz="2500" spc="-20">
                <a:latin typeface="Calibri"/>
                <a:cs typeface="Calibri"/>
              </a:rPr>
              <a:t>g</a:t>
            </a:r>
            <a:r>
              <a:rPr dirty="0" sz="2500" spc="-5">
                <a:latin typeface="Calibri"/>
                <a:cs typeface="Calibri"/>
              </a:rPr>
              <a:t>en</a:t>
            </a:r>
            <a:r>
              <a:rPr dirty="0" sz="2500">
                <a:latin typeface="Calibri"/>
                <a:cs typeface="Calibri"/>
              </a:rPr>
              <a:t>e</a:t>
            </a:r>
            <a:r>
              <a:rPr dirty="0" sz="2500" spc="-50">
                <a:latin typeface="Calibri"/>
                <a:cs typeface="Calibri"/>
              </a:rPr>
              <a:t>r</a:t>
            </a:r>
            <a:r>
              <a:rPr dirty="0" sz="2500" spc="-5">
                <a:latin typeface="Calibri"/>
                <a:cs typeface="Calibri"/>
              </a:rPr>
              <a:t>al</a:t>
            </a:r>
            <a:r>
              <a:rPr dirty="0" sz="2500">
                <a:latin typeface="Calibri"/>
                <a:cs typeface="Calibri"/>
              </a:rPr>
              <a:t>l</a:t>
            </a:r>
            <a:r>
              <a:rPr dirty="0" sz="2500" spc="-5">
                <a:latin typeface="Calibri"/>
                <a:cs typeface="Calibri"/>
              </a:rPr>
              <a:t>y</a:t>
            </a:r>
            <a:r>
              <a:rPr dirty="0" sz="2500">
                <a:latin typeface="Calibri"/>
                <a:cs typeface="Calibri"/>
              </a:rPr>
              <a:t>	</a:t>
            </a:r>
            <a:r>
              <a:rPr dirty="0" sz="2500" spc="-10">
                <a:latin typeface="Calibri"/>
                <a:cs typeface="Calibri"/>
              </a:rPr>
              <a:t>us</a:t>
            </a:r>
            <a:r>
              <a:rPr dirty="0" sz="2500">
                <a:latin typeface="Calibri"/>
                <a:cs typeface="Calibri"/>
              </a:rPr>
              <a:t>e</a:t>
            </a:r>
            <a:r>
              <a:rPr dirty="0" sz="2500" spc="-5">
                <a:latin typeface="Calibri"/>
                <a:cs typeface="Calibri"/>
              </a:rPr>
              <a:t>d</a:t>
            </a:r>
            <a:r>
              <a:rPr dirty="0" sz="2500">
                <a:latin typeface="Calibri"/>
                <a:cs typeface="Calibri"/>
              </a:rPr>
              <a:t>	</a:t>
            </a:r>
            <a:r>
              <a:rPr dirty="0" sz="2500" spc="-5">
                <a:latin typeface="Calibri"/>
                <a:cs typeface="Calibri"/>
              </a:rPr>
              <a:t>a</a:t>
            </a:r>
            <a:r>
              <a:rPr dirty="0" sz="2500" spc="-35">
                <a:latin typeface="Calibri"/>
                <a:cs typeface="Calibri"/>
              </a:rPr>
              <a:t>r</a:t>
            </a:r>
            <a:r>
              <a:rPr dirty="0" sz="2500" spc="-5">
                <a:latin typeface="Calibri"/>
                <a:cs typeface="Calibri"/>
              </a:rPr>
              <a:t>e</a:t>
            </a:r>
            <a:r>
              <a:rPr dirty="0" sz="2500">
                <a:latin typeface="Calibri"/>
                <a:cs typeface="Calibri"/>
              </a:rPr>
              <a:t>	</a:t>
            </a:r>
            <a:r>
              <a:rPr dirty="0" sz="2500" spc="-5">
                <a:latin typeface="Calibri"/>
                <a:cs typeface="Calibri"/>
              </a:rPr>
              <a:t>mi</a:t>
            </a:r>
            <a:r>
              <a:rPr dirty="0" sz="2500">
                <a:latin typeface="Calibri"/>
                <a:cs typeface="Calibri"/>
              </a:rPr>
              <a:t>n</a:t>
            </a:r>
            <a:r>
              <a:rPr dirty="0" sz="2500" spc="-5">
                <a:latin typeface="Calibri"/>
                <a:cs typeface="Calibri"/>
              </a:rPr>
              <a:t>e</a:t>
            </a:r>
            <a:r>
              <a:rPr dirty="0" sz="2500" spc="-45">
                <a:latin typeface="Calibri"/>
                <a:cs typeface="Calibri"/>
              </a:rPr>
              <a:t>r</a:t>
            </a:r>
            <a:r>
              <a:rPr dirty="0" sz="2500" spc="-5">
                <a:latin typeface="Calibri"/>
                <a:cs typeface="Calibri"/>
              </a:rPr>
              <a:t>al</a:t>
            </a:r>
            <a:r>
              <a:rPr dirty="0" sz="2500">
                <a:latin typeface="Calibri"/>
                <a:cs typeface="Calibri"/>
              </a:rPr>
              <a:t>	</a:t>
            </a:r>
            <a:r>
              <a:rPr dirty="0" sz="2500" spc="-25">
                <a:latin typeface="Calibri"/>
                <a:cs typeface="Calibri"/>
              </a:rPr>
              <a:t>w</a:t>
            </a:r>
            <a:r>
              <a:rPr dirty="0" sz="2500" spc="-10">
                <a:latin typeface="Calibri"/>
                <a:cs typeface="Calibri"/>
              </a:rPr>
              <a:t>o</a:t>
            </a:r>
            <a:r>
              <a:rPr dirty="0" sz="2500">
                <a:latin typeface="Calibri"/>
                <a:cs typeface="Calibri"/>
              </a:rPr>
              <a:t>o</a:t>
            </a:r>
            <a:r>
              <a:rPr dirty="0" sz="2500" spc="-5">
                <a:latin typeface="Calibri"/>
                <a:cs typeface="Calibri"/>
              </a:rPr>
              <a:t>l,  </a:t>
            </a:r>
            <a:r>
              <a:rPr dirty="0" sz="2500" spc="-15">
                <a:latin typeface="Calibri"/>
                <a:cs typeface="Calibri"/>
              </a:rPr>
              <a:t>rock </a:t>
            </a:r>
            <a:r>
              <a:rPr dirty="0" sz="2500" spc="-10">
                <a:latin typeface="Calibri"/>
                <a:cs typeface="Calibri"/>
              </a:rPr>
              <a:t>wool, </a:t>
            </a:r>
            <a:r>
              <a:rPr dirty="0" sz="2500" spc="-5">
                <a:latin typeface="Calibri"/>
                <a:cs typeface="Calibri"/>
              </a:rPr>
              <a:t>glass, thermo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Cole,</a:t>
            </a:r>
            <a:r>
              <a:rPr dirty="0" sz="2500" spc="10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foam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etc.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3333" y="186944"/>
            <a:ext cx="7719059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5"/>
              <a:t>Materials</a:t>
            </a:r>
            <a:r>
              <a:rPr dirty="0" sz="4400" spc="-35"/>
              <a:t> </a:t>
            </a:r>
            <a:r>
              <a:rPr dirty="0" sz="4400" spc="-25"/>
              <a:t>for</a:t>
            </a:r>
            <a:r>
              <a:rPr dirty="0" sz="4400" spc="-5"/>
              <a:t> </a:t>
            </a:r>
            <a:r>
              <a:rPr dirty="0" sz="4400" spc="-10"/>
              <a:t>Flat</a:t>
            </a:r>
            <a:r>
              <a:rPr dirty="0" sz="4400" spc="-5"/>
              <a:t> </a:t>
            </a:r>
            <a:r>
              <a:rPr dirty="0" sz="4400" spc="-20"/>
              <a:t>Plate</a:t>
            </a:r>
            <a:r>
              <a:rPr dirty="0" sz="4400" spc="-30"/>
              <a:t> </a:t>
            </a:r>
            <a:r>
              <a:rPr dirty="0" sz="4400" spc="-15"/>
              <a:t>Collectors</a:t>
            </a:r>
            <a:endParaRPr sz="4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897153"/>
            <a:ext cx="8074659" cy="467487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algn="just" marL="355600" indent="-34290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500" spc="-5" b="1">
                <a:latin typeface="Calibri"/>
                <a:cs typeface="Calibri"/>
              </a:rPr>
              <a:t>(c)</a:t>
            </a:r>
            <a:r>
              <a:rPr dirty="0" sz="2500" spc="-25" b="1">
                <a:latin typeface="Calibri"/>
                <a:cs typeface="Calibri"/>
              </a:rPr>
              <a:t> Transparent </a:t>
            </a:r>
            <a:r>
              <a:rPr dirty="0" sz="2500" spc="-15" b="1">
                <a:latin typeface="Calibri"/>
                <a:cs typeface="Calibri"/>
              </a:rPr>
              <a:t>Cover</a:t>
            </a:r>
            <a:r>
              <a:rPr dirty="0" sz="2500" spc="20" b="1">
                <a:latin typeface="Calibri"/>
                <a:cs typeface="Calibri"/>
              </a:rPr>
              <a:t> </a:t>
            </a:r>
            <a:r>
              <a:rPr dirty="0" sz="2500" spc="-15" b="1">
                <a:latin typeface="Calibri"/>
                <a:cs typeface="Calibri"/>
              </a:rPr>
              <a:t>Plates:</a:t>
            </a:r>
            <a:endParaRPr sz="2500">
              <a:latin typeface="Calibri"/>
              <a:cs typeface="Calibri"/>
            </a:endParaRPr>
          </a:p>
          <a:p>
            <a:pPr algn="just" lvl="1" marL="756285" marR="8255" indent="-287020">
              <a:lnSpc>
                <a:spcPct val="100000"/>
              </a:lnSpc>
              <a:spcBef>
                <a:spcPts val="600"/>
              </a:spcBef>
              <a:buFont typeface="Arial MT"/>
              <a:buChar char="–"/>
              <a:tabLst>
                <a:tab pos="756920" algn="l"/>
              </a:tabLst>
            </a:pPr>
            <a:r>
              <a:rPr dirty="0" sz="2500" spc="-15">
                <a:latin typeface="Calibri"/>
                <a:cs typeface="Calibri"/>
              </a:rPr>
              <a:t>Cover plates must </a:t>
            </a:r>
            <a:r>
              <a:rPr dirty="0" sz="2500" spc="-20">
                <a:latin typeface="Calibri"/>
                <a:cs typeface="Calibri"/>
              </a:rPr>
              <a:t>have </a:t>
            </a:r>
            <a:r>
              <a:rPr dirty="0" sz="2500" spc="-10">
                <a:latin typeface="Calibri"/>
                <a:cs typeface="Calibri"/>
              </a:rPr>
              <a:t>high </a:t>
            </a:r>
            <a:r>
              <a:rPr dirty="0" sz="2500" spc="-15">
                <a:latin typeface="Calibri"/>
                <a:cs typeface="Calibri"/>
              </a:rPr>
              <a:t>strength, </a:t>
            </a:r>
            <a:r>
              <a:rPr dirty="0" sz="2500" spc="-10">
                <a:latin typeface="Calibri"/>
                <a:cs typeface="Calibri"/>
              </a:rPr>
              <a:t>high solar energy 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transmittance</a:t>
            </a:r>
            <a:r>
              <a:rPr dirty="0" sz="2500" spc="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and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high</a:t>
            </a:r>
            <a:r>
              <a:rPr dirty="0" sz="2500" spc="1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durability</a:t>
            </a:r>
            <a:r>
              <a:rPr dirty="0" sz="2500" spc="3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against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UV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radiation.</a:t>
            </a:r>
            <a:endParaRPr sz="2500">
              <a:latin typeface="Calibri"/>
              <a:cs typeface="Calibri"/>
            </a:endParaRPr>
          </a:p>
          <a:p>
            <a:pPr algn="just" lvl="1" marL="756285" marR="6985" indent="-287020">
              <a:lnSpc>
                <a:spcPct val="100000"/>
              </a:lnSpc>
              <a:spcBef>
                <a:spcPts val="600"/>
              </a:spcBef>
              <a:buFont typeface="Arial MT"/>
              <a:buChar char="–"/>
              <a:tabLst>
                <a:tab pos="756920" algn="l"/>
              </a:tabLst>
            </a:pPr>
            <a:r>
              <a:rPr dirty="0" sz="2500" spc="-5">
                <a:latin typeface="Calibri"/>
                <a:cs typeface="Calibri"/>
              </a:rPr>
              <a:t>Usually plain glass </a:t>
            </a:r>
            <a:r>
              <a:rPr dirty="0" sz="2500" spc="-15">
                <a:latin typeface="Calibri"/>
                <a:cs typeface="Calibri"/>
              </a:rPr>
              <a:t>plates </a:t>
            </a:r>
            <a:r>
              <a:rPr dirty="0" sz="2500" spc="-5">
                <a:latin typeface="Calibri"/>
                <a:cs typeface="Calibri"/>
              </a:rPr>
              <a:t>or </a:t>
            </a:r>
            <a:r>
              <a:rPr dirty="0" sz="2500" spc="-10">
                <a:latin typeface="Calibri"/>
                <a:cs typeface="Calibri"/>
              </a:rPr>
              <a:t>toughened </a:t>
            </a:r>
            <a:r>
              <a:rPr dirty="0" sz="2500" spc="-5">
                <a:latin typeface="Calibri"/>
                <a:cs typeface="Calibri"/>
              </a:rPr>
              <a:t>of 4 </a:t>
            </a:r>
            <a:r>
              <a:rPr dirty="0" sz="2500" spc="-15">
                <a:latin typeface="Calibri"/>
                <a:cs typeface="Calibri"/>
              </a:rPr>
              <a:t>to </a:t>
            </a:r>
            <a:r>
              <a:rPr dirty="0" sz="2500" spc="-5">
                <a:latin typeface="Calibri"/>
                <a:cs typeface="Calibri"/>
              </a:rPr>
              <a:t>5 </a:t>
            </a:r>
            <a:r>
              <a:rPr dirty="0" sz="2500" spc="-10">
                <a:latin typeface="Calibri"/>
                <a:cs typeface="Calibri"/>
              </a:rPr>
              <a:t>mm </a:t>
            </a:r>
            <a:r>
              <a:rPr dirty="0" sz="2500" spc="-5">
                <a:latin typeface="Calibri"/>
                <a:cs typeface="Calibri"/>
              </a:rPr>
              <a:t> thickness </a:t>
            </a:r>
            <a:r>
              <a:rPr dirty="0" sz="2500" spc="-15">
                <a:latin typeface="Calibri"/>
                <a:cs typeface="Calibri"/>
              </a:rPr>
              <a:t>are</a:t>
            </a:r>
            <a:r>
              <a:rPr dirty="0" sz="2500" spc="1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used.</a:t>
            </a:r>
            <a:endParaRPr sz="2500">
              <a:latin typeface="Calibri"/>
              <a:cs typeface="Calibri"/>
            </a:endParaRPr>
          </a:p>
          <a:p>
            <a:pPr algn="just" marL="35560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500" spc="-5" b="1">
                <a:latin typeface="Calibri"/>
                <a:cs typeface="Calibri"/>
              </a:rPr>
              <a:t>(d)</a:t>
            </a:r>
            <a:r>
              <a:rPr dirty="0" sz="2500" spc="-65" b="1">
                <a:latin typeface="Calibri"/>
                <a:cs typeface="Calibri"/>
              </a:rPr>
              <a:t> </a:t>
            </a:r>
            <a:r>
              <a:rPr dirty="0" sz="2500" spc="-5" b="1">
                <a:latin typeface="Calibri"/>
                <a:cs typeface="Calibri"/>
              </a:rPr>
              <a:t>Casing:</a:t>
            </a:r>
            <a:endParaRPr sz="2500">
              <a:latin typeface="Calibri"/>
              <a:cs typeface="Calibri"/>
            </a:endParaRPr>
          </a:p>
          <a:p>
            <a:pPr algn="just" lvl="1" marL="756285" marR="7620" indent="-287020">
              <a:lnSpc>
                <a:spcPct val="100000"/>
              </a:lnSpc>
              <a:spcBef>
                <a:spcPts val="605"/>
              </a:spcBef>
              <a:buFont typeface="Arial MT"/>
              <a:buChar char="–"/>
              <a:tabLst>
                <a:tab pos="756920" algn="l"/>
              </a:tabLst>
            </a:pPr>
            <a:r>
              <a:rPr dirty="0" sz="2500" spc="-5">
                <a:latin typeface="Calibri"/>
                <a:cs typeface="Calibri"/>
              </a:rPr>
              <a:t>This </a:t>
            </a:r>
            <a:r>
              <a:rPr dirty="0" sz="2500" spc="-15">
                <a:latin typeface="Calibri"/>
                <a:cs typeface="Calibri"/>
              </a:rPr>
              <a:t>contains </a:t>
            </a:r>
            <a:r>
              <a:rPr dirty="0" sz="2500" spc="-5">
                <a:latin typeface="Calibri"/>
                <a:cs typeface="Calibri"/>
              </a:rPr>
              <a:t>all the </a:t>
            </a:r>
            <a:r>
              <a:rPr dirty="0" sz="2500" spc="-10">
                <a:latin typeface="Calibri"/>
                <a:cs typeface="Calibri"/>
              </a:rPr>
              <a:t>above components </a:t>
            </a:r>
            <a:r>
              <a:rPr dirty="0" sz="2500">
                <a:latin typeface="Calibri"/>
                <a:cs typeface="Calibri"/>
              </a:rPr>
              <a:t>which </a:t>
            </a:r>
            <a:r>
              <a:rPr dirty="0" sz="2500" spc="-5">
                <a:latin typeface="Calibri"/>
                <a:cs typeface="Calibri"/>
              </a:rPr>
              <a:t>is placed 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at</a:t>
            </a:r>
            <a:r>
              <a:rPr dirty="0" sz="2500" spc="54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an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angle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facing</a:t>
            </a:r>
            <a:r>
              <a:rPr dirty="0" sz="2500" spc="54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south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at</a:t>
            </a:r>
            <a:r>
              <a:rPr dirty="0" sz="2500" spc="54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an</a:t>
            </a:r>
            <a:r>
              <a:rPr dirty="0" sz="2500" spc="-5">
                <a:latin typeface="Calibri"/>
                <a:cs typeface="Calibri"/>
              </a:rPr>
              <a:t> inclination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to</a:t>
            </a:r>
            <a:r>
              <a:rPr dirty="0" sz="2500" spc="54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the </a:t>
            </a:r>
            <a:r>
              <a:rPr dirty="0" sz="2500" spc="-555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horizontal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equal</a:t>
            </a:r>
            <a:r>
              <a:rPr dirty="0" sz="2500" spc="1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to</a:t>
            </a:r>
            <a:r>
              <a:rPr dirty="0" sz="2500" spc="-5">
                <a:latin typeface="Calibri"/>
                <a:cs typeface="Calibri"/>
              </a:rPr>
              <a:t> the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latitude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of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the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place</a:t>
            </a:r>
            <a:r>
              <a:rPr dirty="0" sz="2500" spc="3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plus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150.</a:t>
            </a:r>
            <a:endParaRPr sz="2500">
              <a:latin typeface="Calibri"/>
              <a:cs typeface="Calibri"/>
            </a:endParaRPr>
          </a:p>
          <a:p>
            <a:pPr algn="just" lvl="1" marL="756285" marR="5080" indent="-287020">
              <a:lnSpc>
                <a:spcPct val="100000"/>
              </a:lnSpc>
              <a:spcBef>
                <a:spcPts val="600"/>
              </a:spcBef>
              <a:buFont typeface="Arial MT"/>
              <a:buChar char="–"/>
              <a:tabLst>
                <a:tab pos="756920" algn="l"/>
              </a:tabLst>
            </a:pPr>
            <a:r>
              <a:rPr dirty="0" sz="2500" spc="-5">
                <a:latin typeface="Calibri"/>
                <a:cs typeface="Calibri"/>
              </a:rPr>
              <a:t>It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is</a:t>
            </a:r>
            <a:r>
              <a:rPr dirty="0" sz="2500">
                <a:latin typeface="Calibri"/>
                <a:cs typeface="Calibri"/>
              </a:rPr>
              <a:t> made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of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aluminum,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steel</a:t>
            </a:r>
            <a:r>
              <a:rPr dirty="0" sz="2500" spc="-5">
                <a:latin typeface="Calibri"/>
                <a:cs typeface="Calibri"/>
              </a:rPr>
              <a:t> or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fiber</a:t>
            </a:r>
            <a:r>
              <a:rPr dirty="0" sz="2500" spc="55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glass</a:t>
            </a:r>
            <a:r>
              <a:rPr dirty="0" sz="2500" spc="56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in 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rectangular</a:t>
            </a:r>
            <a:r>
              <a:rPr dirty="0" sz="2500" spc="-5">
                <a:latin typeface="Calibri"/>
                <a:cs typeface="Calibri"/>
              </a:rPr>
              <a:t> shape.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3333" y="186944"/>
            <a:ext cx="7719059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5"/>
              <a:t>Materials</a:t>
            </a:r>
            <a:r>
              <a:rPr dirty="0" sz="4400" spc="-35"/>
              <a:t> </a:t>
            </a:r>
            <a:r>
              <a:rPr dirty="0" sz="4400" spc="-25"/>
              <a:t>for</a:t>
            </a:r>
            <a:r>
              <a:rPr dirty="0" sz="4400" spc="-5"/>
              <a:t> </a:t>
            </a:r>
            <a:r>
              <a:rPr dirty="0" sz="4400" spc="-10"/>
              <a:t>Flat</a:t>
            </a:r>
            <a:r>
              <a:rPr dirty="0" sz="4400" spc="-5"/>
              <a:t> </a:t>
            </a:r>
            <a:r>
              <a:rPr dirty="0" sz="4400" spc="-20"/>
              <a:t>Plate</a:t>
            </a:r>
            <a:r>
              <a:rPr dirty="0" sz="4400" spc="-30"/>
              <a:t> </a:t>
            </a:r>
            <a:r>
              <a:rPr dirty="0" sz="4400" spc="-15"/>
              <a:t>Collectors</a:t>
            </a:r>
            <a:endParaRPr sz="4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897153"/>
            <a:ext cx="8073390" cy="497967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algn="just" marL="355600" indent="-34290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500" spc="-5" b="1">
                <a:latin typeface="Calibri"/>
                <a:cs typeface="Calibri"/>
              </a:rPr>
              <a:t>(e)</a:t>
            </a:r>
            <a:r>
              <a:rPr dirty="0" sz="2500" spc="-45" b="1">
                <a:latin typeface="Calibri"/>
                <a:cs typeface="Calibri"/>
              </a:rPr>
              <a:t> </a:t>
            </a:r>
            <a:r>
              <a:rPr dirty="0" sz="2500" spc="-5" b="1">
                <a:latin typeface="Calibri"/>
                <a:cs typeface="Calibri"/>
              </a:rPr>
              <a:t>Selective</a:t>
            </a:r>
            <a:r>
              <a:rPr dirty="0" sz="2500" b="1">
                <a:latin typeface="Calibri"/>
                <a:cs typeface="Calibri"/>
              </a:rPr>
              <a:t> </a:t>
            </a:r>
            <a:r>
              <a:rPr dirty="0" sz="2500" spc="-5" b="1">
                <a:latin typeface="Calibri"/>
                <a:cs typeface="Calibri"/>
              </a:rPr>
              <a:t>Coating:</a:t>
            </a:r>
            <a:endParaRPr sz="2500">
              <a:latin typeface="Calibri"/>
              <a:cs typeface="Calibri"/>
            </a:endParaRPr>
          </a:p>
          <a:p>
            <a:pPr algn="just" lvl="1" marL="756285" marR="7620" indent="-287020">
              <a:lnSpc>
                <a:spcPct val="100000"/>
              </a:lnSpc>
              <a:spcBef>
                <a:spcPts val="600"/>
              </a:spcBef>
              <a:buFont typeface="Arial MT"/>
              <a:buChar char="–"/>
              <a:tabLst>
                <a:tab pos="756920" algn="l"/>
              </a:tabLst>
            </a:pPr>
            <a:r>
              <a:rPr dirty="0" sz="2500" spc="-10">
                <a:latin typeface="Calibri"/>
                <a:cs typeface="Calibri"/>
              </a:rPr>
              <a:t>This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surface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has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high</a:t>
            </a:r>
            <a:r>
              <a:rPr dirty="0" sz="2500" spc="-5">
                <a:latin typeface="Calibri"/>
                <a:cs typeface="Calibri"/>
              </a:rPr>
              <a:t> absorptivity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of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incoming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solar 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radiation</a:t>
            </a:r>
            <a:r>
              <a:rPr dirty="0" sz="2500" spc="-3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and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low</a:t>
            </a:r>
            <a:r>
              <a:rPr dirty="0" sz="2500" spc="-1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value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of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emissivity.</a:t>
            </a:r>
            <a:endParaRPr sz="2500">
              <a:latin typeface="Calibri"/>
              <a:cs typeface="Calibri"/>
            </a:endParaRPr>
          </a:p>
          <a:p>
            <a:pPr algn="just" lvl="1" marL="756285" marR="5080" indent="-287020">
              <a:lnSpc>
                <a:spcPct val="100000"/>
              </a:lnSpc>
              <a:spcBef>
                <a:spcPts val="600"/>
              </a:spcBef>
              <a:buFont typeface="Arial MT"/>
              <a:buChar char="–"/>
              <a:tabLst>
                <a:tab pos="756920" algn="l"/>
              </a:tabLst>
            </a:pPr>
            <a:r>
              <a:rPr dirty="0" sz="2500" spc="-5">
                <a:latin typeface="Calibri"/>
                <a:cs typeface="Calibri"/>
              </a:rPr>
              <a:t>Selective </a:t>
            </a:r>
            <a:r>
              <a:rPr dirty="0" sz="2500" spc="-15">
                <a:latin typeface="Calibri"/>
                <a:cs typeface="Calibri"/>
              </a:rPr>
              <a:t>surfaces are </a:t>
            </a:r>
            <a:r>
              <a:rPr dirty="0" sz="2500" spc="-5">
                <a:latin typeface="Calibri"/>
                <a:cs typeface="Calibri"/>
              </a:rPr>
              <a:t>essential </a:t>
            </a:r>
            <a:r>
              <a:rPr dirty="0" sz="2500" spc="-15">
                <a:latin typeface="Calibri"/>
                <a:cs typeface="Calibri"/>
              </a:rPr>
              <a:t>to </a:t>
            </a:r>
            <a:r>
              <a:rPr dirty="0" sz="2500" spc="-10">
                <a:latin typeface="Calibri"/>
                <a:cs typeface="Calibri"/>
              </a:rPr>
              <a:t>reduce </a:t>
            </a:r>
            <a:r>
              <a:rPr dirty="0" sz="2500" spc="-5">
                <a:latin typeface="Calibri"/>
                <a:cs typeface="Calibri"/>
              </a:rPr>
              <a:t>the heat losses </a:t>
            </a:r>
            <a:r>
              <a:rPr dirty="0" sz="2500" spc="-55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from</a:t>
            </a:r>
            <a:r>
              <a:rPr dirty="0" sz="2500" spc="-10">
                <a:latin typeface="Calibri"/>
                <a:cs typeface="Calibri"/>
              </a:rPr>
              <a:t> absorber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plate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>
                <a:latin typeface="Calibri"/>
                <a:cs typeface="Calibri"/>
              </a:rPr>
              <a:t>and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increase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the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temperature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of </a:t>
            </a:r>
            <a:r>
              <a:rPr dirty="0" sz="2500" spc="-55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absorbing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surface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 spc="-5" i="1">
                <a:latin typeface="Calibri"/>
                <a:cs typeface="Calibri"/>
              </a:rPr>
              <a:t>i.e.</a:t>
            </a:r>
            <a:r>
              <a:rPr dirty="0" sz="2500" i="1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it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should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have</a:t>
            </a:r>
            <a:r>
              <a:rPr dirty="0" sz="2500" spc="-1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high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collector 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25">
                <a:latin typeface="Calibri"/>
                <a:cs typeface="Calibri"/>
              </a:rPr>
              <a:t>efficiency.</a:t>
            </a:r>
            <a:endParaRPr sz="2500">
              <a:latin typeface="Calibri"/>
              <a:cs typeface="Calibri"/>
            </a:endParaRPr>
          </a:p>
          <a:p>
            <a:pPr algn="just" lvl="1" marL="756285" marR="5715" indent="-287020">
              <a:lnSpc>
                <a:spcPct val="100000"/>
              </a:lnSpc>
              <a:spcBef>
                <a:spcPts val="605"/>
              </a:spcBef>
              <a:buFont typeface="Arial MT"/>
              <a:buChar char="–"/>
              <a:tabLst>
                <a:tab pos="756920" algn="l"/>
              </a:tabLst>
            </a:pPr>
            <a:r>
              <a:rPr dirty="0" sz="2500" spc="-25">
                <a:latin typeface="Calibri"/>
                <a:cs typeface="Calibri"/>
              </a:rPr>
              <a:t>Various </a:t>
            </a:r>
            <a:r>
              <a:rPr dirty="0" sz="2500" spc="-5">
                <a:latin typeface="Calibri"/>
                <a:cs typeface="Calibri"/>
              </a:rPr>
              <a:t>methods of these </a:t>
            </a:r>
            <a:r>
              <a:rPr dirty="0" sz="2500" spc="-10">
                <a:latin typeface="Calibri"/>
                <a:cs typeface="Calibri"/>
              </a:rPr>
              <a:t>coatings </a:t>
            </a:r>
            <a:r>
              <a:rPr dirty="0" sz="2500" spc="-5">
                <a:latin typeface="Calibri"/>
                <a:cs typeface="Calibri"/>
              </a:rPr>
              <a:t>which </a:t>
            </a:r>
            <a:r>
              <a:rPr dirty="0" sz="2500" spc="-15">
                <a:latin typeface="Calibri"/>
                <a:cs typeface="Calibri"/>
              </a:rPr>
              <a:t>are </a:t>
            </a:r>
            <a:r>
              <a:rPr dirty="0" sz="2500" spc="-10">
                <a:latin typeface="Calibri"/>
                <a:cs typeface="Calibri"/>
              </a:rPr>
              <a:t>employed 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are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by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electroplating,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anodic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oxidation,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chemical </a:t>
            </a:r>
            <a:r>
              <a:rPr dirty="0" sz="2500" spc="-555">
                <a:latin typeface="Calibri"/>
                <a:cs typeface="Calibri"/>
              </a:rPr>
              <a:t> </a:t>
            </a:r>
            <a:r>
              <a:rPr dirty="0" sz="2500" spc="-20">
                <a:latin typeface="Calibri"/>
                <a:cs typeface="Calibri"/>
              </a:rPr>
              <a:t>conversion </a:t>
            </a:r>
            <a:r>
              <a:rPr dirty="0" sz="2500" spc="-15">
                <a:latin typeface="Calibri"/>
                <a:cs typeface="Calibri"/>
              </a:rPr>
              <a:t>etc.</a:t>
            </a:r>
            <a:endParaRPr sz="2500">
              <a:latin typeface="Calibri"/>
              <a:cs typeface="Calibri"/>
            </a:endParaRPr>
          </a:p>
          <a:p>
            <a:pPr algn="just" lvl="1" marL="756285" marR="9525" indent="-287020">
              <a:lnSpc>
                <a:spcPct val="100000"/>
              </a:lnSpc>
              <a:spcBef>
                <a:spcPts val="600"/>
              </a:spcBef>
              <a:buFont typeface="Arial MT"/>
              <a:buChar char="–"/>
              <a:tabLst>
                <a:tab pos="756920" algn="l"/>
              </a:tabLst>
            </a:pPr>
            <a:r>
              <a:rPr dirty="0" sz="2500" spc="-10">
                <a:latin typeface="Calibri"/>
                <a:cs typeface="Calibri"/>
              </a:rPr>
              <a:t>Generally </a:t>
            </a:r>
            <a:r>
              <a:rPr dirty="0" sz="2500">
                <a:latin typeface="Calibri"/>
                <a:cs typeface="Calibri"/>
              </a:rPr>
              <a:t>Black </a:t>
            </a:r>
            <a:r>
              <a:rPr dirty="0" sz="2500" spc="-10">
                <a:latin typeface="Calibri"/>
                <a:cs typeface="Calibri"/>
              </a:rPr>
              <a:t>chrome, </a:t>
            </a:r>
            <a:r>
              <a:rPr dirty="0" sz="2500" spc="-5">
                <a:latin typeface="Calibri"/>
                <a:cs typeface="Calibri"/>
              </a:rPr>
              <a:t>black </a:t>
            </a:r>
            <a:r>
              <a:rPr dirty="0" sz="2500" spc="-15">
                <a:latin typeface="Calibri"/>
                <a:cs typeface="Calibri"/>
              </a:rPr>
              <a:t>nickel, </a:t>
            </a:r>
            <a:r>
              <a:rPr dirty="0" sz="2500" spc="-5">
                <a:latin typeface="Calibri"/>
                <a:cs typeface="Calibri"/>
              </a:rPr>
              <a:t>aluminum </a:t>
            </a:r>
            <a:r>
              <a:rPr dirty="0" sz="2500" spc="-10">
                <a:latin typeface="Calibri"/>
                <a:cs typeface="Calibri"/>
              </a:rPr>
              <a:t>nitride 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etc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are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used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25">
                <a:latin typeface="Calibri"/>
                <a:cs typeface="Calibri"/>
              </a:rPr>
              <a:t>for</a:t>
            </a:r>
            <a:r>
              <a:rPr dirty="0" sz="2500" spc="-5">
                <a:latin typeface="Calibri"/>
                <a:cs typeface="Calibri"/>
              </a:rPr>
              <a:t> this</a:t>
            </a:r>
            <a:r>
              <a:rPr dirty="0" sz="2500" spc="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purpose.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3333" y="186944"/>
            <a:ext cx="7719059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5"/>
              <a:t>Materials</a:t>
            </a:r>
            <a:r>
              <a:rPr dirty="0" sz="4400" spc="-35"/>
              <a:t> </a:t>
            </a:r>
            <a:r>
              <a:rPr dirty="0" sz="4400" spc="-25"/>
              <a:t>for</a:t>
            </a:r>
            <a:r>
              <a:rPr dirty="0" sz="4400" spc="-5"/>
              <a:t> </a:t>
            </a:r>
            <a:r>
              <a:rPr dirty="0" sz="4400" spc="-10"/>
              <a:t>Flat</a:t>
            </a:r>
            <a:r>
              <a:rPr dirty="0" sz="4400" spc="-5"/>
              <a:t> </a:t>
            </a:r>
            <a:r>
              <a:rPr dirty="0" sz="4400" spc="-20"/>
              <a:t>Plate</a:t>
            </a:r>
            <a:r>
              <a:rPr dirty="0" sz="4400" spc="-30"/>
              <a:t> </a:t>
            </a:r>
            <a:r>
              <a:rPr dirty="0" sz="4400" spc="-15"/>
              <a:t>Collectors</a:t>
            </a:r>
            <a:endParaRPr sz="4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5"/>
              <a:t>Performance</a:t>
            </a:r>
            <a:r>
              <a:rPr dirty="0" spc="-40"/>
              <a:t> </a:t>
            </a:r>
            <a:r>
              <a:rPr dirty="0" spc="-5"/>
              <a:t>of </a:t>
            </a:r>
            <a:r>
              <a:rPr dirty="0" spc="-10"/>
              <a:t>Flat</a:t>
            </a:r>
            <a:r>
              <a:rPr dirty="0"/>
              <a:t> </a:t>
            </a:r>
            <a:r>
              <a:rPr dirty="0" spc="-25"/>
              <a:t>Plate</a:t>
            </a:r>
            <a:r>
              <a:rPr dirty="0"/>
              <a:t> </a:t>
            </a:r>
            <a:r>
              <a:rPr dirty="0" spc="-15"/>
              <a:t>Collectors: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774852"/>
            <a:ext cx="8071484" cy="254063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algn="just" marL="2525395">
              <a:lnSpc>
                <a:spcPct val="100000"/>
              </a:lnSpc>
              <a:spcBef>
                <a:spcPts val="700"/>
              </a:spcBef>
            </a:pPr>
            <a:r>
              <a:rPr dirty="0" sz="2500" spc="-5" b="1">
                <a:solidFill>
                  <a:srgbClr val="FF0000"/>
                </a:solidFill>
                <a:latin typeface="Calibri"/>
                <a:cs typeface="Calibri"/>
              </a:rPr>
              <a:t>Fin</a:t>
            </a:r>
            <a:r>
              <a:rPr dirty="0" sz="2500" spc="-2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500" spc="-15" b="1">
                <a:solidFill>
                  <a:srgbClr val="FF0000"/>
                </a:solidFill>
                <a:latin typeface="Calibri"/>
                <a:cs typeface="Calibri"/>
              </a:rPr>
              <a:t>Efficiency</a:t>
            </a:r>
            <a:r>
              <a:rPr dirty="0" sz="2500" spc="1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500" spc="-20" b="1">
                <a:solidFill>
                  <a:srgbClr val="FF0000"/>
                </a:solidFill>
                <a:latin typeface="Calibri"/>
                <a:cs typeface="Calibri"/>
              </a:rPr>
              <a:t>Factor</a:t>
            </a:r>
            <a:r>
              <a:rPr dirty="0" sz="2500" spc="-5" b="1">
                <a:solidFill>
                  <a:srgbClr val="FF0000"/>
                </a:solidFill>
                <a:latin typeface="Calibri"/>
                <a:cs typeface="Calibri"/>
              </a:rPr>
              <a:t> (F)</a:t>
            </a:r>
            <a:endParaRPr sz="2500">
              <a:latin typeface="Calibri"/>
              <a:cs typeface="Calibri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500" spc="-5">
                <a:latin typeface="Calibri"/>
                <a:cs typeface="Calibri"/>
              </a:rPr>
              <a:t>It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indicates</a:t>
            </a:r>
            <a:r>
              <a:rPr dirty="0" sz="2500" spc="-5">
                <a:latin typeface="Calibri"/>
                <a:cs typeface="Calibri"/>
              </a:rPr>
              <a:t> the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effectiveness</a:t>
            </a:r>
            <a:r>
              <a:rPr dirty="0" sz="2500" spc="-5">
                <a:latin typeface="Calibri"/>
                <a:cs typeface="Calibri"/>
              </a:rPr>
              <a:t> of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a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fin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5">
                <a:latin typeface="Calibri"/>
                <a:cs typeface="Calibri"/>
              </a:rPr>
              <a:t>in</a:t>
            </a:r>
            <a:r>
              <a:rPr dirty="0" sz="2500" spc="1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transferring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the </a:t>
            </a:r>
            <a:r>
              <a:rPr dirty="0" sz="2500" spc="-55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thermal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energy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to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the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tube</a:t>
            </a:r>
            <a:r>
              <a:rPr dirty="0" sz="2500" spc="1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from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the</a:t>
            </a:r>
            <a:r>
              <a:rPr dirty="0" sz="2500" spc="1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projected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plane.</a:t>
            </a:r>
            <a:endParaRPr sz="2500">
              <a:latin typeface="Calibri"/>
              <a:cs typeface="Calibri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500" spc="-10">
                <a:latin typeface="Calibri"/>
                <a:cs typeface="Calibri"/>
              </a:rPr>
              <a:t>It </a:t>
            </a:r>
            <a:r>
              <a:rPr dirty="0" sz="2500" spc="-5">
                <a:latin typeface="Calibri"/>
                <a:cs typeface="Calibri"/>
              </a:rPr>
              <a:t>is </a:t>
            </a:r>
            <a:r>
              <a:rPr dirty="0" sz="2500" spc="-10">
                <a:latin typeface="Calibri"/>
                <a:cs typeface="Calibri"/>
              </a:rPr>
              <a:t>defined </a:t>
            </a:r>
            <a:r>
              <a:rPr dirty="0" sz="2500" spc="-5">
                <a:latin typeface="Calibri"/>
                <a:cs typeface="Calibri"/>
              </a:rPr>
              <a:t>as a </a:t>
            </a:r>
            <a:r>
              <a:rPr dirty="0" sz="2500" spc="-15">
                <a:latin typeface="Calibri"/>
                <a:cs typeface="Calibri"/>
              </a:rPr>
              <a:t>ratio </a:t>
            </a:r>
            <a:r>
              <a:rPr dirty="0" sz="2500" spc="-10">
                <a:latin typeface="Calibri"/>
                <a:cs typeface="Calibri"/>
              </a:rPr>
              <a:t>of </a:t>
            </a:r>
            <a:r>
              <a:rPr dirty="0" sz="2500" spc="-5">
                <a:latin typeface="Calibri"/>
                <a:cs typeface="Calibri"/>
              </a:rPr>
              <a:t>actual </a:t>
            </a:r>
            <a:r>
              <a:rPr dirty="0" sz="2500" spc="-10">
                <a:latin typeface="Calibri"/>
                <a:cs typeface="Calibri"/>
              </a:rPr>
              <a:t>heat </a:t>
            </a:r>
            <a:r>
              <a:rPr dirty="0" sz="2500" spc="-20">
                <a:latin typeface="Calibri"/>
                <a:cs typeface="Calibri"/>
              </a:rPr>
              <a:t>transferred </a:t>
            </a:r>
            <a:r>
              <a:rPr dirty="0" sz="2500" spc="-15">
                <a:latin typeface="Calibri"/>
                <a:cs typeface="Calibri"/>
              </a:rPr>
              <a:t>to </a:t>
            </a:r>
            <a:r>
              <a:rPr dirty="0" sz="2500" spc="-5">
                <a:latin typeface="Calibri"/>
                <a:cs typeface="Calibri"/>
              </a:rPr>
              <a:t>the </a:t>
            </a:r>
            <a:r>
              <a:rPr dirty="0" sz="2500" spc="-10">
                <a:latin typeface="Calibri"/>
                <a:cs typeface="Calibri"/>
              </a:rPr>
              <a:t>heat 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that would </a:t>
            </a:r>
            <a:r>
              <a:rPr dirty="0" sz="2500" spc="-5">
                <a:latin typeface="Calibri"/>
                <a:cs typeface="Calibri"/>
              </a:rPr>
              <a:t>be </a:t>
            </a:r>
            <a:r>
              <a:rPr dirty="0" sz="2500" spc="-20">
                <a:latin typeface="Calibri"/>
                <a:cs typeface="Calibri"/>
              </a:rPr>
              <a:t>transferred</a:t>
            </a:r>
            <a:r>
              <a:rPr dirty="0" sz="2500" spc="52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if </a:t>
            </a:r>
            <a:r>
              <a:rPr dirty="0" sz="2500" spc="-10">
                <a:latin typeface="Calibri"/>
                <a:cs typeface="Calibri"/>
              </a:rPr>
              <a:t>entire </a:t>
            </a:r>
            <a:r>
              <a:rPr dirty="0" sz="2500" spc="-15">
                <a:latin typeface="Calibri"/>
                <a:cs typeface="Calibri"/>
              </a:rPr>
              <a:t>plate</a:t>
            </a:r>
            <a:r>
              <a:rPr dirty="0" sz="2500" spc="53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area </a:t>
            </a:r>
            <a:r>
              <a:rPr dirty="0" sz="2500" spc="-5">
                <a:latin typeface="Calibri"/>
                <a:cs typeface="Calibri"/>
              </a:rPr>
              <a:t>(fins) is </a:t>
            </a:r>
            <a:r>
              <a:rPr dirty="0" sz="2500" spc="-25">
                <a:latin typeface="Calibri"/>
                <a:cs typeface="Calibri"/>
              </a:rPr>
              <a:t>at </a:t>
            </a:r>
            <a:r>
              <a:rPr dirty="0" sz="2500" spc="-2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base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temperature.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It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is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represented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by</a:t>
            </a:r>
            <a:r>
              <a:rPr dirty="0" sz="2500" spc="1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letter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120">
                <a:latin typeface="Calibri"/>
                <a:cs typeface="Calibri"/>
              </a:rPr>
              <a:t>F.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5450" y="3373250"/>
            <a:ext cx="5521698" cy="13428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3400" y="4800536"/>
            <a:ext cx="8229600" cy="1477645"/>
          </a:xfrm>
          <a:prstGeom prst="rect">
            <a:avLst/>
          </a:prstGeom>
          <a:solidFill>
            <a:srgbClr val="D6E3BC"/>
          </a:solidFill>
        </p:spPr>
        <p:txBody>
          <a:bodyPr wrap="square" lIns="0" tIns="31115" rIns="0" bIns="0" rtlCol="0" vert="horz">
            <a:spAutoFit/>
          </a:bodyPr>
          <a:lstStyle/>
          <a:p>
            <a:pPr algn="just" marL="91440">
              <a:lnSpc>
                <a:spcPct val="100000"/>
              </a:lnSpc>
              <a:spcBef>
                <a:spcPts val="245"/>
              </a:spcBef>
            </a:pPr>
            <a:r>
              <a:rPr dirty="0" sz="1800" spc="-10">
                <a:latin typeface="Calibri"/>
                <a:cs typeface="Calibri"/>
              </a:rPr>
              <a:t>Where: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Qact</a:t>
            </a:r>
            <a:r>
              <a:rPr dirty="0" sz="1800" spc="5" i="1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 </a:t>
            </a:r>
            <a:r>
              <a:rPr dirty="0" sz="1800" spc="-5">
                <a:latin typeface="Calibri"/>
                <a:cs typeface="Calibri"/>
              </a:rPr>
              <a:t>actual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rate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of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heat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transferred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to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tube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base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(W/m2)</a:t>
            </a:r>
            <a:endParaRPr sz="1800">
              <a:latin typeface="Calibri"/>
              <a:cs typeface="Calibri"/>
            </a:endParaRPr>
          </a:p>
          <a:p>
            <a:pPr algn="just" marL="91440" marR="85090">
              <a:lnSpc>
                <a:spcPct val="100000"/>
              </a:lnSpc>
            </a:pPr>
            <a:r>
              <a:rPr dirty="0" sz="1800" spc="-5" i="1">
                <a:latin typeface="Calibri"/>
                <a:cs typeface="Calibri"/>
              </a:rPr>
              <a:t>Ac</a:t>
            </a:r>
            <a:r>
              <a:rPr dirty="0" sz="1800" spc="-5">
                <a:latin typeface="Calibri"/>
                <a:cs typeface="Calibri"/>
              </a:rPr>
              <a:t>= </a:t>
            </a:r>
            <a:r>
              <a:rPr dirty="0" sz="1800" spc="-10">
                <a:latin typeface="Calibri"/>
                <a:cs typeface="Calibri"/>
              </a:rPr>
              <a:t>collector </a:t>
            </a:r>
            <a:r>
              <a:rPr dirty="0" sz="1800" spc="-5">
                <a:latin typeface="Calibri"/>
                <a:cs typeface="Calibri"/>
              </a:rPr>
              <a:t>area (m2); </a:t>
            </a:r>
            <a:r>
              <a:rPr dirty="0" sz="1800" i="1">
                <a:latin typeface="Calibri"/>
                <a:cs typeface="Calibri"/>
              </a:rPr>
              <a:t>It = </a:t>
            </a:r>
            <a:r>
              <a:rPr dirty="0" sz="1800" spc="-5">
                <a:latin typeface="Calibri"/>
                <a:cs typeface="Calibri"/>
              </a:rPr>
              <a:t>incident </a:t>
            </a:r>
            <a:r>
              <a:rPr dirty="0" sz="1800" spc="-10">
                <a:latin typeface="Calibri"/>
                <a:cs typeface="Calibri"/>
              </a:rPr>
              <a:t>total radiations </a:t>
            </a:r>
            <a:r>
              <a:rPr dirty="0" sz="1800" spc="-5">
                <a:latin typeface="Calibri"/>
                <a:cs typeface="Calibri"/>
              </a:rPr>
              <a:t>(W/m2); </a:t>
            </a:r>
            <a:r>
              <a:rPr dirty="0" sz="1800" i="1">
                <a:latin typeface="Calibri"/>
                <a:cs typeface="Calibri"/>
              </a:rPr>
              <a:t>U</a:t>
            </a:r>
            <a:r>
              <a:rPr dirty="0" sz="1800">
                <a:latin typeface="Calibri"/>
                <a:cs typeface="Calibri"/>
              </a:rPr>
              <a:t>L = </a:t>
            </a:r>
            <a:r>
              <a:rPr dirty="0" sz="1800" spc="-10">
                <a:latin typeface="Calibri"/>
                <a:cs typeface="Calibri"/>
              </a:rPr>
              <a:t>overall </a:t>
            </a:r>
            <a:r>
              <a:rPr dirty="0" sz="1800" spc="-5">
                <a:latin typeface="Calibri"/>
                <a:cs typeface="Calibri"/>
              </a:rPr>
              <a:t>heat loss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coefficient </a:t>
            </a:r>
            <a:r>
              <a:rPr dirty="0" sz="1800" spc="-5">
                <a:latin typeface="Calibri"/>
                <a:cs typeface="Calibri"/>
              </a:rPr>
              <a:t>(W/m2 </a:t>
            </a:r>
            <a:r>
              <a:rPr dirty="0" sz="1800">
                <a:latin typeface="Calibri"/>
                <a:cs typeface="Calibri"/>
              </a:rPr>
              <a:t>0C); </a:t>
            </a:r>
            <a:r>
              <a:rPr dirty="0" sz="1800" spc="-30" i="1">
                <a:latin typeface="Calibri"/>
                <a:cs typeface="Calibri"/>
              </a:rPr>
              <a:t>Tp= </a:t>
            </a:r>
            <a:r>
              <a:rPr dirty="0" sz="1800" spc="-15">
                <a:latin typeface="Calibri"/>
                <a:cs typeface="Calibri"/>
              </a:rPr>
              <a:t>plate </a:t>
            </a:r>
            <a:r>
              <a:rPr dirty="0" sz="1800" spc="-10">
                <a:latin typeface="Calibri"/>
                <a:cs typeface="Calibri"/>
              </a:rPr>
              <a:t>temperature </a:t>
            </a:r>
            <a:r>
              <a:rPr dirty="0" sz="1800">
                <a:latin typeface="Calibri"/>
                <a:cs typeface="Calibri"/>
              </a:rPr>
              <a:t>(0C); </a:t>
            </a:r>
            <a:r>
              <a:rPr dirty="0" sz="1800" spc="-80" i="1">
                <a:latin typeface="Calibri"/>
                <a:cs typeface="Calibri"/>
              </a:rPr>
              <a:t>Ta</a:t>
            </a:r>
            <a:r>
              <a:rPr dirty="0" sz="1800" spc="-75" i="1">
                <a:latin typeface="Calibri"/>
                <a:cs typeface="Calibri"/>
              </a:rPr>
              <a:t> </a:t>
            </a:r>
            <a:r>
              <a:rPr dirty="0" sz="1800" i="1">
                <a:latin typeface="Calibri"/>
                <a:cs typeface="Calibri"/>
              </a:rPr>
              <a:t>= </a:t>
            </a:r>
            <a:r>
              <a:rPr dirty="0" sz="1800">
                <a:latin typeface="Calibri"/>
                <a:cs typeface="Calibri"/>
              </a:rPr>
              <a:t>ambient </a:t>
            </a:r>
            <a:r>
              <a:rPr dirty="0" sz="1800" spc="-10">
                <a:latin typeface="Calibri"/>
                <a:cs typeface="Calibri"/>
              </a:rPr>
              <a:t>temperature </a:t>
            </a:r>
            <a:r>
              <a:rPr dirty="0" sz="1800">
                <a:latin typeface="Calibri"/>
                <a:cs typeface="Calibri"/>
              </a:rPr>
              <a:t>(0C); 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α0τ0 </a:t>
            </a:r>
            <a:r>
              <a:rPr dirty="0" sz="1800">
                <a:latin typeface="Calibri"/>
                <a:cs typeface="Calibri"/>
              </a:rPr>
              <a:t>= </a:t>
            </a:r>
            <a:r>
              <a:rPr dirty="0" sz="1800" spc="-10">
                <a:latin typeface="Calibri"/>
                <a:cs typeface="Calibri"/>
              </a:rPr>
              <a:t>product </a:t>
            </a:r>
            <a:r>
              <a:rPr dirty="0" sz="1800" spc="-5">
                <a:latin typeface="Calibri"/>
                <a:cs typeface="Calibri"/>
              </a:rPr>
              <a:t>of absorptivity </a:t>
            </a:r>
            <a:r>
              <a:rPr dirty="0" sz="1800">
                <a:latin typeface="Calibri"/>
                <a:cs typeface="Calibri"/>
              </a:rPr>
              <a:t>and </a:t>
            </a:r>
            <a:r>
              <a:rPr dirty="0" sz="1800" spc="-5">
                <a:latin typeface="Calibri"/>
                <a:cs typeface="Calibri"/>
              </a:rPr>
              <a:t>transmitivity; α0τ0</a:t>
            </a:r>
            <a:r>
              <a:rPr dirty="0" sz="1800" spc="-5" i="1">
                <a:latin typeface="Calibri"/>
                <a:cs typeface="Calibri"/>
              </a:rPr>
              <a:t>I0 </a:t>
            </a:r>
            <a:r>
              <a:rPr dirty="0" sz="1800" i="1">
                <a:latin typeface="Calibri"/>
                <a:cs typeface="Calibri"/>
              </a:rPr>
              <a:t>= </a:t>
            </a:r>
            <a:r>
              <a:rPr dirty="0" sz="1800" spc="-5">
                <a:latin typeface="Calibri"/>
                <a:cs typeface="Calibri"/>
              </a:rPr>
              <a:t>heat energy absorbed </a:t>
            </a:r>
            <a:r>
              <a:rPr dirty="0" sz="1800" spc="-10">
                <a:latin typeface="Calibri"/>
                <a:cs typeface="Calibri"/>
              </a:rPr>
              <a:t>by 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collector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/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area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(W/m2);</a:t>
            </a:r>
            <a:r>
              <a:rPr dirty="0" sz="1800" spc="35">
                <a:latin typeface="Calibri"/>
                <a:cs typeface="Calibri"/>
              </a:rPr>
              <a:t> </a:t>
            </a:r>
            <a:r>
              <a:rPr dirty="0" sz="1800" spc="-25" i="1">
                <a:latin typeface="Calibri"/>
                <a:cs typeface="Calibri"/>
              </a:rPr>
              <a:t>UL</a:t>
            </a:r>
            <a:r>
              <a:rPr dirty="0" sz="1800" spc="-25">
                <a:latin typeface="Calibri"/>
                <a:cs typeface="Calibri"/>
              </a:rPr>
              <a:t>(</a:t>
            </a:r>
            <a:r>
              <a:rPr dirty="0" sz="1800" spc="-25" i="1">
                <a:latin typeface="Calibri"/>
                <a:cs typeface="Calibri"/>
              </a:rPr>
              <a:t>Tp</a:t>
            </a:r>
            <a:r>
              <a:rPr dirty="0" sz="1800" spc="10" i="1">
                <a:latin typeface="Calibri"/>
                <a:cs typeface="Calibri"/>
              </a:rPr>
              <a:t> </a:t>
            </a:r>
            <a:r>
              <a:rPr dirty="0" sz="1800" i="1">
                <a:latin typeface="Calibri"/>
                <a:cs typeface="Calibri"/>
              </a:rPr>
              <a:t>-</a:t>
            </a:r>
            <a:r>
              <a:rPr dirty="0" sz="1800" spc="10" i="1">
                <a:latin typeface="Calibri"/>
                <a:cs typeface="Calibri"/>
              </a:rPr>
              <a:t> </a:t>
            </a:r>
            <a:r>
              <a:rPr dirty="0" sz="1800" spc="-55" i="1">
                <a:latin typeface="Calibri"/>
                <a:cs typeface="Calibri"/>
              </a:rPr>
              <a:t>Ta</a:t>
            </a:r>
            <a:r>
              <a:rPr dirty="0" sz="1800" spc="-55">
                <a:latin typeface="Calibri"/>
                <a:cs typeface="Calibri"/>
              </a:rPr>
              <a:t>)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overall </a:t>
            </a:r>
            <a:r>
              <a:rPr dirty="0" sz="1800" spc="-5">
                <a:latin typeface="Calibri"/>
                <a:cs typeface="Calibri"/>
              </a:rPr>
              <a:t>heat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loss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/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area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(W/m2).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5"/>
              <a:t>Performance</a:t>
            </a:r>
            <a:r>
              <a:rPr dirty="0" spc="-40"/>
              <a:t> </a:t>
            </a:r>
            <a:r>
              <a:rPr dirty="0" spc="-5"/>
              <a:t>of </a:t>
            </a:r>
            <a:r>
              <a:rPr dirty="0" spc="-10"/>
              <a:t>Flat</a:t>
            </a:r>
            <a:r>
              <a:rPr dirty="0"/>
              <a:t> </a:t>
            </a:r>
            <a:r>
              <a:rPr dirty="0" spc="-25"/>
              <a:t>Plate</a:t>
            </a:r>
            <a:r>
              <a:rPr dirty="0"/>
              <a:t> </a:t>
            </a:r>
            <a:r>
              <a:rPr dirty="0" spc="-15"/>
              <a:t>Collectors: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774852"/>
            <a:ext cx="8072755" cy="414083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algn="just" marL="2091689">
              <a:lnSpc>
                <a:spcPct val="100000"/>
              </a:lnSpc>
              <a:spcBef>
                <a:spcPts val="700"/>
              </a:spcBef>
            </a:pPr>
            <a:r>
              <a:rPr dirty="0" sz="2500" spc="-10" b="1">
                <a:solidFill>
                  <a:srgbClr val="FF0000"/>
                </a:solidFill>
                <a:latin typeface="Calibri"/>
                <a:cs typeface="Calibri"/>
              </a:rPr>
              <a:t>Collector</a:t>
            </a:r>
            <a:r>
              <a:rPr dirty="0" sz="2500" spc="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500" spc="-15" b="1">
                <a:solidFill>
                  <a:srgbClr val="FF0000"/>
                </a:solidFill>
                <a:latin typeface="Calibri"/>
                <a:cs typeface="Calibri"/>
              </a:rPr>
              <a:t>Efficiency</a:t>
            </a:r>
            <a:r>
              <a:rPr dirty="0" sz="2500" spc="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500" spc="-20" b="1">
                <a:solidFill>
                  <a:srgbClr val="FF0000"/>
                </a:solidFill>
                <a:latin typeface="Calibri"/>
                <a:cs typeface="Calibri"/>
              </a:rPr>
              <a:t>Factor</a:t>
            </a:r>
            <a:r>
              <a:rPr dirty="0" sz="2500" spc="1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500" b="1">
                <a:solidFill>
                  <a:srgbClr val="FF0000"/>
                </a:solidFill>
                <a:latin typeface="Calibri"/>
                <a:cs typeface="Calibri"/>
              </a:rPr>
              <a:t>(F’)</a:t>
            </a:r>
            <a:endParaRPr sz="2500">
              <a:latin typeface="Calibri"/>
              <a:cs typeface="Calibri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500" spc="-5">
                <a:latin typeface="Calibri"/>
                <a:cs typeface="Calibri"/>
              </a:rPr>
              <a:t>It is </a:t>
            </a:r>
            <a:r>
              <a:rPr dirty="0" sz="2500" spc="-10">
                <a:latin typeface="Calibri"/>
                <a:cs typeface="Calibri"/>
              </a:rPr>
              <a:t>defined </a:t>
            </a:r>
            <a:r>
              <a:rPr dirty="0" sz="2500" spc="-5">
                <a:latin typeface="Calibri"/>
                <a:cs typeface="Calibri"/>
              </a:rPr>
              <a:t>as the </a:t>
            </a:r>
            <a:r>
              <a:rPr dirty="0" sz="2500" spc="-15">
                <a:latin typeface="Calibri"/>
                <a:cs typeface="Calibri"/>
              </a:rPr>
              <a:t>ratio </a:t>
            </a:r>
            <a:r>
              <a:rPr dirty="0" sz="2500" spc="-5">
                <a:latin typeface="Calibri"/>
                <a:cs typeface="Calibri"/>
              </a:rPr>
              <a:t>of </a:t>
            </a:r>
            <a:r>
              <a:rPr dirty="0" sz="2500" spc="-15">
                <a:latin typeface="Calibri"/>
                <a:cs typeface="Calibri"/>
              </a:rPr>
              <a:t>useful </a:t>
            </a:r>
            <a:r>
              <a:rPr dirty="0" sz="2500" spc="-10">
                <a:latin typeface="Calibri"/>
                <a:cs typeface="Calibri"/>
              </a:rPr>
              <a:t>heat removed </a:t>
            </a:r>
            <a:r>
              <a:rPr dirty="0" sz="2500" spc="-5">
                <a:latin typeface="Calibri"/>
                <a:cs typeface="Calibri"/>
              </a:rPr>
              <a:t>by </a:t>
            </a:r>
            <a:r>
              <a:rPr dirty="0" sz="2500" spc="-10">
                <a:latin typeface="Calibri"/>
                <a:cs typeface="Calibri"/>
              </a:rPr>
              <a:t>flowing 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fluid</a:t>
            </a:r>
            <a:r>
              <a:rPr dirty="0" sz="2500" spc="-5">
                <a:latin typeface="Calibri"/>
                <a:cs typeface="Calibri"/>
              </a:rPr>
              <a:t> in the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tubes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to</a:t>
            </a:r>
            <a:r>
              <a:rPr dirty="0" sz="2500" spc="-10">
                <a:latin typeface="Calibri"/>
                <a:cs typeface="Calibri"/>
              </a:rPr>
              <a:t> the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heat</a:t>
            </a:r>
            <a:r>
              <a:rPr dirty="0" sz="2500" spc="54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removed</a:t>
            </a:r>
            <a:r>
              <a:rPr dirty="0" sz="2500" spc="53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with assumption 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that collector absorbing </a:t>
            </a:r>
            <a:r>
              <a:rPr dirty="0" sz="2500" spc="-15">
                <a:latin typeface="Calibri"/>
                <a:cs typeface="Calibri"/>
              </a:rPr>
              <a:t>plate </a:t>
            </a:r>
            <a:r>
              <a:rPr dirty="0" sz="2500" spc="-5">
                <a:latin typeface="Calibri"/>
                <a:cs typeface="Calibri"/>
              </a:rPr>
              <a:t>is </a:t>
            </a:r>
            <a:r>
              <a:rPr dirty="0" sz="2500" spc="-10">
                <a:latin typeface="Calibri"/>
                <a:cs typeface="Calibri"/>
              </a:rPr>
              <a:t>at </a:t>
            </a:r>
            <a:r>
              <a:rPr dirty="0" sz="2500" spc="-5">
                <a:latin typeface="Calibri"/>
                <a:cs typeface="Calibri"/>
              </a:rPr>
              <a:t>local fluid </a:t>
            </a:r>
            <a:r>
              <a:rPr dirty="0" sz="2500" spc="-15">
                <a:latin typeface="Calibri"/>
                <a:cs typeface="Calibri"/>
              </a:rPr>
              <a:t>temperature </a:t>
            </a:r>
            <a:r>
              <a:rPr dirty="0" sz="2500" spc="-10">
                <a:latin typeface="Calibri"/>
                <a:cs typeface="Calibri"/>
              </a:rPr>
              <a:t> (</a:t>
            </a:r>
            <a:r>
              <a:rPr dirty="0" sz="2500" spc="-10" i="1">
                <a:latin typeface="Calibri"/>
                <a:cs typeface="Calibri"/>
              </a:rPr>
              <a:t>Tf</a:t>
            </a:r>
            <a:r>
              <a:rPr dirty="0" sz="2500" spc="-10">
                <a:latin typeface="Calibri"/>
                <a:cs typeface="Calibri"/>
              </a:rPr>
              <a:t>)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throughout.</a:t>
            </a:r>
            <a:endParaRPr sz="2500">
              <a:latin typeface="Calibri"/>
              <a:cs typeface="Calibri"/>
            </a:endParaRPr>
          </a:p>
          <a:p>
            <a:pPr algn="just" marL="355600" marR="635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500" spc="-10">
                <a:latin typeface="Calibri"/>
                <a:cs typeface="Calibri"/>
              </a:rPr>
              <a:t>This </a:t>
            </a:r>
            <a:r>
              <a:rPr dirty="0" sz="2500" spc="-15">
                <a:latin typeface="Calibri"/>
                <a:cs typeface="Calibri"/>
              </a:rPr>
              <a:t>factor </a:t>
            </a:r>
            <a:r>
              <a:rPr dirty="0" sz="2500" spc="-10">
                <a:latin typeface="Calibri"/>
                <a:cs typeface="Calibri"/>
              </a:rPr>
              <a:t>is </a:t>
            </a:r>
            <a:r>
              <a:rPr dirty="0" sz="2500" spc="-20">
                <a:latin typeface="Calibri"/>
                <a:cs typeface="Calibri"/>
              </a:rPr>
              <a:t>constant </a:t>
            </a:r>
            <a:r>
              <a:rPr dirty="0" sz="2500" spc="-25">
                <a:latin typeface="Calibri"/>
                <a:cs typeface="Calibri"/>
              </a:rPr>
              <a:t>for </a:t>
            </a:r>
            <a:r>
              <a:rPr dirty="0" sz="2500" spc="-10">
                <a:latin typeface="Calibri"/>
                <a:cs typeface="Calibri"/>
              </a:rPr>
              <a:t>given </a:t>
            </a:r>
            <a:r>
              <a:rPr dirty="0" sz="2500" spc="-15">
                <a:latin typeface="Calibri"/>
                <a:cs typeface="Calibri"/>
              </a:rPr>
              <a:t>collectors </a:t>
            </a:r>
            <a:r>
              <a:rPr dirty="0" sz="2500" spc="-5">
                <a:latin typeface="Calibri"/>
                <a:cs typeface="Calibri"/>
              </a:rPr>
              <a:t>and depends on 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design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and </a:t>
            </a:r>
            <a:r>
              <a:rPr dirty="0" sz="2500" spc="-10">
                <a:latin typeface="Calibri"/>
                <a:cs typeface="Calibri"/>
              </a:rPr>
              <a:t>flow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25">
                <a:latin typeface="Calibri"/>
                <a:cs typeface="Calibri"/>
              </a:rPr>
              <a:t>rate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of</a:t>
            </a:r>
            <a:r>
              <a:rPr dirty="0" sz="2500" spc="-2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fluid</a:t>
            </a:r>
            <a:r>
              <a:rPr dirty="0" sz="2500" spc="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through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tubes.</a:t>
            </a:r>
            <a:endParaRPr sz="2500">
              <a:latin typeface="Calibri"/>
              <a:cs typeface="Calibri"/>
            </a:endParaRPr>
          </a:p>
          <a:p>
            <a:pPr algn="just" marL="355600" marR="6350" indent="-3429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500" spc="-10">
                <a:latin typeface="Calibri"/>
                <a:cs typeface="Calibri"/>
              </a:rPr>
              <a:t>Decreases </a:t>
            </a:r>
            <a:r>
              <a:rPr dirty="0" sz="2500" spc="-5">
                <a:latin typeface="Calibri"/>
                <a:cs typeface="Calibri"/>
              </a:rPr>
              <a:t>with increase in spacing </a:t>
            </a:r>
            <a:r>
              <a:rPr dirty="0" sz="2500" spc="-10">
                <a:latin typeface="Calibri"/>
                <a:cs typeface="Calibri"/>
              </a:rPr>
              <a:t>between </a:t>
            </a:r>
            <a:r>
              <a:rPr dirty="0" sz="2500" spc="-5">
                <a:latin typeface="Calibri"/>
                <a:cs typeface="Calibri"/>
              </a:rPr>
              <a:t>the tubes and 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increases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with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thermal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conductivity</a:t>
            </a:r>
            <a:r>
              <a:rPr dirty="0" sz="2500" spc="-5">
                <a:latin typeface="Calibri"/>
                <a:cs typeface="Calibri"/>
              </a:rPr>
              <a:t> of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material</a:t>
            </a:r>
            <a:r>
              <a:rPr dirty="0" sz="2500" spc="-5">
                <a:latin typeface="Calibri"/>
                <a:cs typeface="Calibri"/>
              </a:rPr>
              <a:t> and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its 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thickness.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9977" y="5053777"/>
            <a:ext cx="6693212" cy="10895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4254" y="186944"/>
            <a:ext cx="356235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Solar</a:t>
            </a:r>
            <a:r>
              <a:rPr dirty="0" sz="4400" spc="-80"/>
              <a:t> </a:t>
            </a:r>
            <a:r>
              <a:rPr dirty="0" sz="4400" spc="-5"/>
              <a:t>Radiation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150365"/>
            <a:ext cx="807339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  <a:tab pos="1163320" algn="l"/>
                <a:tab pos="2161540" algn="l"/>
                <a:tab pos="3999865" algn="l"/>
                <a:tab pos="5594350" algn="l"/>
                <a:tab pos="6186805" algn="l"/>
                <a:tab pos="6932295" algn="l"/>
              </a:tabLst>
            </a:pPr>
            <a:r>
              <a:rPr dirty="0" sz="3200" spc="-5">
                <a:latin typeface="Calibri"/>
                <a:cs typeface="Calibri"/>
              </a:rPr>
              <a:t>Th</a:t>
            </a:r>
            <a:r>
              <a:rPr dirty="0" sz="3200">
                <a:latin typeface="Calibri"/>
                <a:cs typeface="Calibri"/>
              </a:rPr>
              <a:t>e</a:t>
            </a:r>
            <a:r>
              <a:rPr dirty="0" sz="3200">
                <a:latin typeface="Calibri"/>
                <a:cs typeface="Calibri"/>
              </a:rPr>
              <a:t>	</a:t>
            </a:r>
            <a:r>
              <a:rPr dirty="0" sz="3200" spc="-5">
                <a:latin typeface="Calibri"/>
                <a:cs typeface="Calibri"/>
              </a:rPr>
              <a:t>sola</a:t>
            </a:r>
            <a:r>
              <a:rPr dirty="0" sz="3200">
                <a:latin typeface="Calibri"/>
                <a:cs typeface="Calibri"/>
              </a:rPr>
              <a:t>r</a:t>
            </a:r>
            <a:r>
              <a:rPr dirty="0" sz="3200">
                <a:latin typeface="Calibri"/>
                <a:cs typeface="Calibri"/>
              </a:rPr>
              <a:t>	</a:t>
            </a:r>
            <a:r>
              <a:rPr dirty="0" sz="3200" spc="-60">
                <a:latin typeface="Calibri"/>
                <a:cs typeface="Calibri"/>
              </a:rPr>
              <a:t>r</a:t>
            </a:r>
            <a:r>
              <a:rPr dirty="0" sz="3200">
                <a:latin typeface="Calibri"/>
                <a:cs typeface="Calibri"/>
              </a:rPr>
              <a:t>adi</a:t>
            </a:r>
            <a:r>
              <a:rPr dirty="0" sz="3200" spc="-30">
                <a:latin typeface="Calibri"/>
                <a:cs typeface="Calibri"/>
              </a:rPr>
              <a:t>a</a:t>
            </a:r>
            <a:r>
              <a:rPr dirty="0" sz="3200">
                <a:latin typeface="Calibri"/>
                <a:cs typeface="Calibri"/>
              </a:rPr>
              <a:t>tions</a:t>
            </a:r>
            <a:r>
              <a:rPr dirty="0" sz="3200">
                <a:latin typeface="Calibri"/>
                <a:cs typeface="Calibri"/>
              </a:rPr>
              <a:t>	</a:t>
            </a:r>
            <a:r>
              <a:rPr dirty="0" sz="3200" spc="-40">
                <a:latin typeface="Calibri"/>
                <a:cs typeface="Calibri"/>
              </a:rPr>
              <a:t>r</a:t>
            </a:r>
            <a:r>
              <a:rPr dirty="0" sz="3200">
                <a:latin typeface="Calibri"/>
                <a:cs typeface="Calibri"/>
              </a:rPr>
              <a:t>e</a:t>
            </a:r>
            <a:r>
              <a:rPr dirty="0" sz="3200" spc="-10">
                <a:latin typeface="Calibri"/>
                <a:cs typeface="Calibri"/>
              </a:rPr>
              <a:t>c</a:t>
            </a:r>
            <a:r>
              <a:rPr dirty="0" sz="3200" spc="-15">
                <a:latin typeface="Calibri"/>
                <a:cs typeface="Calibri"/>
              </a:rPr>
              <a:t>e</a:t>
            </a:r>
            <a:r>
              <a:rPr dirty="0" sz="3200">
                <a:latin typeface="Calibri"/>
                <a:cs typeface="Calibri"/>
              </a:rPr>
              <a:t>i</a:t>
            </a:r>
            <a:r>
              <a:rPr dirty="0" sz="3200" spc="-40">
                <a:latin typeface="Calibri"/>
                <a:cs typeface="Calibri"/>
              </a:rPr>
              <a:t>v</a:t>
            </a:r>
            <a:r>
              <a:rPr dirty="0" sz="3200">
                <a:latin typeface="Calibri"/>
                <a:cs typeface="Calibri"/>
              </a:rPr>
              <a:t>ed</a:t>
            </a:r>
            <a:r>
              <a:rPr dirty="0" sz="3200">
                <a:latin typeface="Calibri"/>
                <a:cs typeface="Calibri"/>
              </a:rPr>
              <a:t>	</a:t>
            </a:r>
            <a:r>
              <a:rPr dirty="0" sz="3200" spc="-20">
                <a:latin typeface="Calibri"/>
                <a:cs typeface="Calibri"/>
              </a:rPr>
              <a:t>b</a:t>
            </a:r>
            <a:r>
              <a:rPr dirty="0" sz="3200">
                <a:latin typeface="Calibri"/>
                <a:cs typeface="Calibri"/>
              </a:rPr>
              <a:t>y</a:t>
            </a:r>
            <a:r>
              <a:rPr dirty="0" sz="3200">
                <a:latin typeface="Calibri"/>
                <a:cs typeface="Calibri"/>
              </a:rPr>
              <a:t>	</a:t>
            </a:r>
            <a:r>
              <a:rPr dirty="0" sz="3200">
                <a:latin typeface="Calibri"/>
                <a:cs typeface="Calibri"/>
              </a:rPr>
              <a:t>the</a:t>
            </a:r>
            <a:r>
              <a:rPr dirty="0" sz="3200">
                <a:latin typeface="Calibri"/>
                <a:cs typeface="Calibri"/>
              </a:rPr>
              <a:t>	</a:t>
            </a:r>
            <a:r>
              <a:rPr dirty="0" sz="3200">
                <a:latin typeface="Calibri"/>
                <a:cs typeface="Calibri"/>
              </a:rPr>
              <a:t>earth</a:t>
            </a:r>
            <a:r>
              <a:rPr dirty="0" sz="3200" spc="-185">
                <a:latin typeface="Calibri"/>
                <a:cs typeface="Calibri"/>
              </a:rPr>
              <a:t>’</a:t>
            </a:r>
            <a:r>
              <a:rPr dirty="0" sz="320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839" y="1638045"/>
            <a:ext cx="7729220" cy="1002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545590" algn="l"/>
                <a:tab pos="3300095" algn="l"/>
                <a:tab pos="4064000" algn="l"/>
                <a:tab pos="5594350" algn="l"/>
                <a:tab pos="7155180" algn="l"/>
              </a:tabLst>
            </a:pPr>
            <a:r>
              <a:rPr dirty="0" sz="3200" spc="-5">
                <a:latin typeface="Calibri"/>
                <a:cs typeface="Calibri"/>
              </a:rPr>
              <a:t>sur</a:t>
            </a:r>
            <a:r>
              <a:rPr dirty="0" sz="3200" spc="-75">
                <a:latin typeface="Calibri"/>
                <a:cs typeface="Calibri"/>
              </a:rPr>
              <a:t>f</a:t>
            </a:r>
            <a:r>
              <a:rPr dirty="0" sz="3200">
                <a:latin typeface="Calibri"/>
                <a:cs typeface="Calibri"/>
              </a:rPr>
              <a:t>ace</a:t>
            </a:r>
            <a:r>
              <a:rPr dirty="0" sz="3200">
                <a:latin typeface="Calibri"/>
                <a:cs typeface="Calibri"/>
              </a:rPr>
              <a:t>	</a:t>
            </a:r>
            <a:r>
              <a:rPr dirty="0" sz="3200" spc="-5">
                <a:latin typeface="Calibri"/>
                <a:cs typeface="Calibri"/>
              </a:rPr>
              <a:t>depend</a:t>
            </a:r>
            <a:r>
              <a:rPr dirty="0" sz="3200">
                <a:latin typeface="Calibri"/>
                <a:cs typeface="Calibri"/>
              </a:rPr>
              <a:t>s</a:t>
            </a:r>
            <a:r>
              <a:rPr dirty="0" sz="3200">
                <a:latin typeface="Calibri"/>
                <a:cs typeface="Calibri"/>
              </a:rPr>
              <a:t>	</a:t>
            </a:r>
            <a:r>
              <a:rPr dirty="0" sz="3200">
                <a:latin typeface="Calibri"/>
                <a:cs typeface="Calibri"/>
              </a:rPr>
              <a:t>on</a:t>
            </a:r>
            <a:r>
              <a:rPr dirty="0" sz="3200">
                <a:latin typeface="Calibri"/>
                <a:cs typeface="Calibri"/>
              </a:rPr>
              <a:t>	</a:t>
            </a:r>
            <a:r>
              <a:rPr dirty="0" sz="3200" spc="-45">
                <a:latin typeface="Calibri"/>
                <a:cs typeface="Calibri"/>
              </a:rPr>
              <a:t>v</a:t>
            </a:r>
            <a:r>
              <a:rPr dirty="0" sz="3200">
                <a:latin typeface="Calibri"/>
                <a:cs typeface="Calibri"/>
              </a:rPr>
              <a:t>arious</a:t>
            </a:r>
            <a:r>
              <a:rPr dirty="0" sz="3200">
                <a:latin typeface="Calibri"/>
                <a:cs typeface="Calibri"/>
              </a:rPr>
              <a:t>	</a:t>
            </a:r>
            <a:r>
              <a:rPr dirty="0" sz="3200" spc="-65">
                <a:latin typeface="Calibri"/>
                <a:cs typeface="Calibri"/>
              </a:rPr>
              <a:t>f</a:t>
            </a:r>
            <a:r>
              <a:rPr dirty="0" sz="3200" spc="5">
                <a:latin typeface="Calibri"/>
                <a:cs typeface="Calibri"/>
              </a:rPr>
              <a:t>a</a:t>
            </a:r>
            <a:r>
              <a:rPr dirty="0" sz="3200">
                <a:latin typeface="Calibri"/>
                <a:cs typeface="Calibri"/>
              </a:rPr>
              <a:t>c</a:t>
            </a:r>
            <a:r>
              <a:rPr dirty="0" sz="3200" spc="-45">
                <a:latin typeface="Calibri"/>
                <a:cs typeface="Calibri"/>
              </a:rPr>
              <a:t>t</a:t>
            </a:r>
            <a:r>
              <a:rPr dirty="0" sz="3200" spc="-5">
                <a:latin typeface="Calibri"/>
                <a:cs typeface="Calibri"/>
              </a:rPr>
              <a:t>o</a:t>
            </a:r>
            <a:r>
              <a:rPr dirty="0" sz="3200" spc="-60">
                <a:latin typeface="Calibri"/>
                <a:cs typeface="Calibri"/>
              </a:rPr>
              <a:t>r</a:t>
            </a:r>
            <a:r>
              <a:rPr dirty="0" sz="3200" spc="-5">
                <a:latin typeface="Calibri"/>
                <a:cs typeface="Calibri"/>
              </a:rPr>
              <a:t>s</a:t>
            </a:r>
            <a:r>
              <a:rPr dirty="0" sz="3200">
                <a:latin typeface="Calibri"/>
                <a:cs typeface="Calibri"/>
              </a:rPr>
              <a:t>,</a:t>
            </a:r>
            <a:r>
              <a:rPr dirty="0" sz="3200">
                <a:latin typeface="Calibri"/>
                <a:cs typeface="Calibri"/>
              </a:rPr>
              <a:t>	</a:t>
            </a:r>
            <a:r>
              <a:rPr dirty="0" sz="3200">
                <a:latin typeface="Calibri"/>
                <a:cs typeface="Calibri"/>
              </a:rPr>
              <a:t>li</a:t>
            </a:r>
            <a:r>
              <a:rPr dirty="0" sz="3200" spc="-114">
                <a:latin typeface="Calibri"/>
                <a:cs typeface="Calibri"/>
              </a:rPr>
              <a:t>k</a:t>
            </a:r>
            <a:r>
              <a:rPr dirty="0" sz="3200">
                <a:latin typeface="Calibri"/>
                <a:cs typeface="Calibri"/>
              </a:rPr>
              <a:t>e  </a:t>
            </a:r>
            <a:r>
              <a:rPr dirty="0" sz="3200" spc="-10">
                <a:latin typeface="Calibri"/>
                <a:cs typeface="Calibri"/>
              </a:rPr>
              <a:t>location,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95345" y="2125802"/>
            <a:ext cx="571373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75485" algn="l"/>
                <a:tab pos="4388485" algn="l"/>
              </a:tabLst>
            </a:pPr>
            <a:r>
              <a:rPr dirty="0" sz="3200" spc="-10">
                <a:latin typeface="Calibri"/>
                <a:cs typeface="Calibri"/>
              </a:rPr>
              <a:t>weather	</a:t>
            </a:r>
            <a:r>
              <a:rPr dirty="0" sz="3200" spc="-5">
                <a:latin typeface="Calibri"/>
                <a:cs typeface="Calibri"/>
              </a:rPr>
              <a:t>conditions,	</a:t>
            </a:r>
            <a:r>
              <a:rPr dirty="0" sz="3200" spc="-10">
                <a:latin typeface="Calibri"/>
                <a:cs typeface="Calibri"/>
              </a:rPr>
              <a:t>climate,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2613787"/>
            <a:ext cx="8073390" cy="417385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355600" marR="5715">
              <a:lnSpc>
                <a:spcPct val="100000"/>
              </a:lnSpc>
              <a:spcBef>
                <a:spcPts val="105"/>
              </a:spcBef>
            </a:pPr>
            <a:r>
              <a:rPr dirty="0" sz="3200" spc="-5">
                <a:latin typeface="Calibri"/>
                <a:cs typeface="Calibri"/>
              </a:rPr>
              <a:t>absorption,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reflection,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scattering</a:t>
            </a:r>
            <a:r>
              <a:rPr dirty="0" sz="3200" spc="69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and 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attenuation </a:t>
            </a:r>
            <a:r>
              <a:rPr dirty="0" sz="3200" spc="-10">
                <a:latin typeface="Calibri"/>
                <a:cs typeface="Calibri"/>
              </a:rPr>
              <a:t>by aerosol, particulates present </a:t>
            </a:r>
            <a:r>
              <a:rPr dirty="0" sz="3200" spc="5">
                <a:latin typeface="Calibri"/>
                <a:cs typeface="Calibri"/>
              </a:rPr>
              <a:t>in 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the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atmosphere.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  <a:tab pos="1130935" algn="l"/>
                <a:tab pos="2097405" algn="l"/>
                <a:tab pos="3748404" algn="l"/>
                <a:tab pos="4609465" algn="l"/>
                <a:tab pos="5188585" algn="l"/>
                <a:tab pos="6949440" algn="l"/>
                <a:tab pos="7419975" algn="l"/>
              </a:tabLst>
            </a:pPr>
            <a:r>
              <a:rPr dirty="0" sz="3200" spc="-5">
                <a:latin typeface="Calibri"/>
                <a:cs typeface="Calibri"/>
              </a:rPr>
              <a:t>Th</a:t>
            </a:r>
            <a:r>
              <a:rPr dirty="0" sz="3200">
                <a:latin typeface="Calibri"/>
                <a:cs typeface="Calibri"/>
              </a:rPr>
              <a:t>e</a:t>
            </a:r>
            <a:r>
              <a:rPr dirty="0" sz="3200">
                <a:latin typeface="Calibri"/>
                <a:cs typeface="Calibri"/>
              </a:rPr>
              <a:t>	</a:t>
            </a:r>
            <a:r>
              <a:rPr dirty="0" sz="3200" spc="-5">
                <a:latin typeface="Calibri"/>
                <a:cs typeface="Calibri"/>
              </a:rPr>
              <a:t>sola</a:t>
            </a:r>
            <a:r>
              <a:rPr dirty="0" sz="3200">
                <a:latin typeface="Calibri"/>
                <a:cs typeface="Calibri"/>
              </a:rPr>
              <a:t>r</a:t>
            </a:r>
            <a:r>
              <a:rPr dirty="0" sz="3200">
                <a:latin typeface="Calibri"/>
                <a:cs typeface="Calibri"/>
              </a:rPr>
              <a:t>	</a:t>
            </a:r>
            <a:r>
              <a:rPr dirty="0" sz="3200" spc="-60">
                <a:latin typeface="Calibri"/>
                <a:cs typeface="Calibri"/>
              </a:rPr>
              <a:t>r</a:t>
            </a:r>
            <a:r>
              <a:rPr dirty="0" sz="3200">
                <a:latin typeface="Calibri"/>
                <a:cs typeface="Calibri"/>
              </a:rPr>
              <a:t>adi</a:t>
            </a:r>
            <a:r>
              <a:rPr dirty="0" sz="3200" spc="-30">
                <a:latin typeface="Calibri"/>
                <a:cs typeface="Calibri"/>
              </a:rPr>
              <a:t>a</a:t>
            </a:r>
            <a:r>
              <a:rPr dirty="0" sz="3200">
                <a:latin typeface="Calibri"/>
                <a:cs typeface="Calibri"/>
              </a:rPr>
              <a:t>t</a:t>
            </a:r>
            <a:r>
              <a:rPr dirty="0" sz="3200" spc="5">
                <a:latin typeface="Calibri"/>
                <a:cs typeface="Calibri"/>
              </a:rPr>
              <a:t>i</a:t>
            </a:r>
            <a:r>
              <a:rPr dirty="0" sz="3200" spc="-5">
                <a:latin typeface="Calibri"/>
                <a:cs typeface="Calibri"/>
              </a:rPr>
              <a:t>o</a:t>
            </a:r>
            <a:r>
              <a:rPr dirty="0" sz="3200">
                <a:latin typeface="Calibri"/>
                <a:cs typeface="Calibri"/>
              </a:rPr>
              <a:t>n</a:t>
            </a:r>
            <a:r>
              <a:rPr dirty="0" sz="3200">
                <a:latin typeface="Calibri"/>
                <a:cs typeface="Calibri"/>
              </a:rPr>
              <a:t>	</a:t>
            </a:r>
            <a:r>
              <a:rPr dirty="0" sz="3200">
                <a:latin typeface="Calibri"/>
                <a:cs typeface="Calibri"/>
              </a:rPr>
              <a:t>m</a:t>
            </a:r>
            <a:r>
              <a:rPr dirty="0" sz="3200" spc="-65">
                <a:latin typeface="Calibri"/>
                <a:cs typeface="Calibri"/>
              </a:rPr>
              <a:t>a</a:t>
            </a:r>
            <a:r>
              <a:rPr dirty="0" sz="3200">
                <a:latin typeface="Calibri"/>
                <a:cs typeface="Calibri"/>
              </a:rPr>
              <a:t>y</a:t>
            </a:r>
            <a:r>
              <a:rPr dirty="0" sz="3200">
                <a:latin typeface="Calibri"/>
                <a:cs typeface="Calibri"/>
              </a:rPr>
              <a:t>	</a:t>
            </a:r>
            <a:r>
              <a:rPr dirty="0" sz="3200" spc="-5">
                <a:latin typeface="Calibri"/>
                <a:cs typeface="Calibri"/>
              </a:rPr>
              <a:t>b</a:t>
            </a:r>
            <a:r>
              <a:rPr dirty="0" sz="3200">
                <a:latin typeface="Calibri"/>
                <a:cs typeface="Calibri"/>
              </a:rPr>
              <a:t>e</a:t>
            </a:r>
            <a:r>
              <a:rPr dirty="0" sz="3200">
                <a:latin typeface="Calibri"/>
                <a:cs typeface="Calibri"/>
              </a:rPr>
              <a:t>	</a:t>
            </a:r>
            <a:r>
              <a:rPr dirty="0" sz="3200" spc="-50">
                <a:latin typeface="Calibri"/>
                <a:cs typeface="Calibri"/>
              </a:rPr>
              <a:t>e</a:t>
            </a:r>
            <a:r>
              <a:rPr dirty="0" sz="3200" spc="-5">
                <a:latin typeface="Calibri"/>
                <a:cs typeface="Calibri"/>
              </a:rPr>
              <a:t>xplaine</a:t>
            </a:r>
            <a:r>
              <a:rPr dirty="0" sz="3200">
                <a:latin typeface="Calibri"/>
                <a:cs typeface="Calibri"/>
              </a:rPr>
              <a:t>d</a:t>
            </a:r>
            <a:r>
              <a:rPr dirty="0" sz="3200">
                <a:latin typeface="Calibri"/>
                <a:cs typeface="Calibri"/>
              </a:rPr>
              <a:t>	</a:t>
            </a:r>
            <a:r>
              <a:rPr dirty="0" sz="3200" spc="5">
                <a:latin typeface="Calibri"/>
                <a:cs typeface="Calibri"/>
              </a:rPr>
              <a:t>i</a:t>
            </a:r>
            <a:r>
              <a:rPr dirty="0" sz="3200">
                <a:latin typeface="Calibri"/>
                <a:cs typeface="Calibri"/>
              </a:rPr>
              <a:t>n</a:t>
            </a:r>
            <a:r>
              <a:rPr dirty="0" sz="3200">
                <a:latin typeface="Calibri"/>
                <a:cs typeface="Calibri"/>
              </a:rPr>
              <a:t>	</a:t>
            </a:r>
            <a:r>
              <a:rPr dirty="0" sz="3200">
                <a:latin typeface="Calibri"/>
                <a:cs typeface="Calibri"/>
              </a:rPr>
              <a:t>t</a:t>
            </a:r>
            <a:r>
              <a:rPr dirty="0" sz="3200" spc="-20">
                <a:latin typeface="Calibri"/>
                <a:cs typeface="Calibri"/>
              </a:rPr>
              <a:t>w</a:t>
            </a:r>
            <a:r>
              <a:rPr dirty="0" sz="3200">
                <a:latin typeface="Calibri"/>
                <a:cs typeface="Calibri"/>
              </a:rPr>
              <a:t>o  </a:t>
            </a:r>
            <a:r>
              <a:rPr dirty="0" sz="3200" spc="-15">
                <a:latin typeface="Calibri"/>
                <a:cs typeface="Calibri"/>
              </a:rPr>
              <a:t>categories:</a:t>
            </a:r>
            <a:endParaRPr sz="32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dirty="0" sz="2800" spc="-15" b="1">
                <a:latin typeface="Calibri"/>
                <a:cs typeface="Calibri"/>
              </a:rPr>
              <a:t>Extraterrestrial</a:t>
            </a:r>
            <a:r>
              <a:rPr dirty="0" sz="2800" spc="3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Solar</a:t>
            </a:r>
            <a:r>
              <a:rPr dirty="0" sz="2800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Radiation</a:t>
            </a:r>
            <a:endParaRPr sz="28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670"/>
              </a:spcBef>
              <a:buFont typeface="Arial MT"/>
              <a:buChar char="–"/>
              <a:tabLst>
                <a:tab pos="756920" algn="l"/>
              </a:tabLst>
            </a:pPr>
            <a:r>
              <a:rPr dirty="0" sz="2800" spc="-35" b="1">
                <a:latin typeface="Calibri"/>
                <a:cs typeface="Calibri"/>
              </a:rPr>
              <a:t>Terrestrial</a:t>
            </a:r>
            <a:r>
              <a:rPr dirty="0" sz="2800" spc="3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Solar</a:t>
            </a:r>
            <a:r>
              <a:rPr dirty="0" sz="2800" spc="20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Radiation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5"/>
              <a:t>Performance</a:t>
            </a:r>
            <a:r>
              <a:rPr dirty="0" spc="-40"/>
              <a:t> </a:t>
            </a:r>
            <a:r>
              <a:rPr dirty="0" spc="-5"/>
              <a:t>of </a:t>
            </a:r>
            <a:r>
              <a:rPr dirty="0" spc="-10"/>
              <a:t>Flat</a:t>
            </a:r>
            <a:r>
              <a:rPr dirty="0"/>
              <a:t> </a:t>
            </a:r>
            <a:r>
              <a:rPr dirty="0" spc="-25"/>
              <a:t>Plate</a:t>
            </a:r>
            <a:r>
              <a:rPr dirty="0"/>
              <a:t> </a:t>
            </a:r>
            <a:r>
              <a:rPr dirty="0" spc="-15"/>
              <a:t>Collectors: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774852"/>
            <a:ext cx="8072755" cy="254063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algn="just" marL="1748789">
              <a:lnSpc>
                <a:spcPct val="100000"/>
              </a:lnSpc>
              <a:spcBef>
                <a:spcPts val="700"/>
              </a:spcBef>
            </a:pPr>
            <a:r>
              <a:rPr dirty="0" sz="2500" spc="-10" b="1">
                <a:solidFill>
                  <a:srgbClr val="FF0000"/>
                </a:solidFill>
                <a:latin typeface="Calibri"/>
                <a:cs typeface="Calibri"/>
              </a:rPr>
              <a:t>Collector</a:t>
            </a:r>
            <a:r>
              <a:rPr dirty="0" sz="2500" spc="1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500" spc="-10" b="1">
                <a:solidFill>
                  <a:srgbClr val="FF0000"/>
                </a:solidFill>
                <a:latin typeface="Calibri"/>
                <a:cs typeface="Calibri"/>
              </a:rPr>
              <a:t>Heat </a:t>
            </a:r>
            <a:r>
              <a:rPr dirty="0" sz="2500" spc="-20" b="1">
                <a:solidFill>
                  <a:srgbClr val="FF0000"/>
                </a:solidFill>
                <a:latin typeface="Calibri"/>
                <a:cs typeface="Calibri"/>
              </a:rPr>
              <a:t>Removal</a:t>
            </a:r>
            <a:r>
              <a:rPr dirty="0" sz="2500" spc="4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500" spc="-20" b="1">
                <a:solidFill>
                  <a:srgbClr val="FF0000"/>
                </a:solidFill>
                <a:latin typeface="Calibri"/>
                <a:cs typeface="Calibri"/>
              </a:rPr>
              <a:t>Factor</a:t>
            </a:r>
            <a:r>
              <a:rPr dirty="0" sz="2500" spc="1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500" spc="-5" b="1">
                <a:solidFill>
                  <a:srgbClr val="FF0000"/>
                </a:solidFill>
                <a:latin typeface="Calibri"/>
                <a:cs typeface="Calibri"/>
              </a:rPr>
              <a:t>(FR)</a:t>
            </a:r>
            <a:endParaRPr sz="2500">
              <a:latin typeface="Calibri"/>
              <a:cs typeface="Calibri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500" spc="-5">
                <a:latin typeface="Calibri"/>
                <a:cs typeface="Calibri"/>
              </a:rPr>
              <a:t>It</a:t>
            </a:r>
            <a:r>
              <a:rPr dirty="0" sz="2500" spc="204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is</a:t>
            </a:r>
            <a:r>
              <a:rPr dirty="0" sz="2500" spc="19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defined</a:t>
            </a:r>
            <a:r>
              <a:rPr dirty="0" sz="2500" spc="204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as</a:t>
            </a:r>
            <a:r>
              <a:rPr dirty="0" sz="2500" spc="19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a</a:t>
            </a:r>
            <a:r>
              <a:rPr dirty="0" sz="2500" spc="21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ratio</a:t>
            </a:r>
            <a:r>
              <a:rPr dirty="0" sz="2500" spc="2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of</a:t>
            </a:r>
            <a:r>
              <a:rPr dirty="0" sz="2500" spc="195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actual</a:t>
            </a:r>
            <a:r>
              <a:rPr dirty="0" sz="2500" spc="21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useful</a:t>
            </a:r>
            <a:r>
              <a:rPr dirty="0" sz="2500" spc="2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energy</a:t>
            </a:r>
            <a:r>
              <a:rPr dirty="0" sz="2500" spc="204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gain</a:t>
            </a:r>
            <a:r>
              <a:rPr dirty="0" sz="2500" spc="204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by</a:t>
            </a:r>
            <a:r>
              <a:rPr dirty="0" sz="2500" spc="200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fluid </a:t>
            </a:r>
            <a:r>
              <a:rPr dirty="0" sz="2500" spc="-555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to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the </a:t>
            </a:r>
            <a:r>
              <a:rPr dirty="0" sz="2500" spc="-10">
                <a:latin typeface="Calibri"/>
                <a:cs typeface="Calibri"/>
              </a:rPr>
              <a:t>energy </a:t>
            </a:r>
            <a:r>
              <a:rPr dirty="0" sz="2500" spc="-15">
                <a:latin typeface="Calibri"/>
                <a:cs typeface="Calibri"/>
              </a:rPr>
              <a:t>gain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if the </a:t>
            </a:r>
            <a:r>
              <a:rPr dirty="0" sz="2500" spc="-10">
                <a:latin typeface="Calibri"/>
                <a:cs typeface="Calibri"/>
              </a:rPr>
              <a:t>entire</a:t>
            </a:r>
            <a:r>
              <a:rPr dirty="0" sz="2500" spc="-5">
                <a:latin typeface="Calibri"/>
                <a:cs typeface="Calibri"/>
              </a:rPr>
              <a:t> </a:t>
            </a:r>
            <a:r>
              <a:rPr dirty="0" sz="2500" spc="-10">
                <a:latin typeface="Calibri"/>
                <a:cs typeface="Calibri"/>
              </a:rPr>
              <a:t>collector</a:t>
            </a:r>
            <a:r>
              <a:rPr dirty="0" sz="2500" spc="-5">
                <a:latin typeface="Calibri"/>
                <a:cs typeface="Calibri"/>
              </a:rPr>
              <a:t> is </a:t>
            </a:r>
            <a:r>
              <a:rPr dirty="0" sz="2500" spc="-15">
                <a:latin typeface="Calibri"/>
                <a:cs typeface="Calibri"/>
              </a:rPr>
              <a:t>at</a:t>
            </a:r>
            <a:r>
              <a:rPr dirty="0" sz="2500" spc="-10">
                <a:latin typeface="Calibri"/>
                <a:cs typeface="Calibri"/>
              </a:rPr>
              <a:t> fluid </a:t>
            </a:r>
            <a:r>
              <a:rPr dirty="0" sz="2500" spc="-5">
                <a:latin typeface="Calibri"/>
                <a:cs typeface="Calibri"/>
              </a:rPr>
              <a:t>inlet 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15">
                <a:latin typeface="Calibri"/>
                <a:cs typeface="Calibri"/>
              </a:rPr>
              <a:t>temperature.</a:t>
            </a:r>
            <a:endParaRPr sz="2500">
              <a:latin typeface="Calibri"/>
              <a:cs typeface="Calibri"/>
            </a:endParaRPr>
          </a:p>
          <a:p>
            <a:pPr algn="just" marL="355600" marR="635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500" spc="-5">
                <a:latin typeface="Calibri"/>
                <a:cs typeface="Calibri"/>
              </a:rPr>
              <a:t>It reduces the actual </a:t>
            </a:r>
            <a:r>
              <a:rPr dirty="0" sz="2500" spc="-10">
                <a:latin typeface="Calibri"/>
                <a:cs typeface="Calibri"/>
              </a:rPr>
              <a:t>useful heat </a:t>
            </a:r>
            <a:r>
              <a:rPr dirty="0" sz="2500" spc="-15">
                <a:latin typeface="Calibri"/>
                <a:cs typeface="Calibri"/>
              </a:rPr>
              <a:t>gain </a:t>
            </a:r>
            <a:r>
              <a:rPr dirty="0" sz="2500" spc="-5">
                <a:latin typeface="Calibri"/>
                <a:cs typeface="Calibri"/>
              </a:rPr>
              <a:t>by flowing fluid in the </a:t>
            </a:r>
            <a:r>
              <a:rPr dirty="0" sz="250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tube.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40" y="5191505"/>
            <a:ext cx="79819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Where: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0" i="1">
                <a:latin typeface="Calibri"/>
                <a:cs typeface="Calibri"/>
              </a:rPr>
              <a:t>Tfo=</a:t>
            </a:r>
            <a:r>
              <a:rPr dirty="0" sz="1800" i="1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outlet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fluid</a:t>
            </a:r>
            <a:r>
              <a:rPr dirty="0" sz="1800" spc="2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temperature;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Tfi=</a:t>
            </a:r>
            <a:r>
              <a:rPr dirty="0" sz="1800" i="1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inlet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fluid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temperature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(0C);</a:t>
            </a:r>
            <a:r>
              <a:rPr dirty="0" sz="1800" spc="30">
                <a:latin typeface="Calibri"/>
                <a:cs typeface="Calibri"/>
              </a:rPr>
              <a:t> </a:t>
            </a:r>
            <a:r>
              <a:rPr dirty="0" sz="1800" i="1">
                <a:latin typeface="Calibri"/>
                <a:cs typeface="Calibri"/>
              </a:rPr>
              <a:t>m</a:t>
            </a:r>
            <a:r>
              <a:rPr dirty="0" sz="1800" spc="15" i="1">
                <a:latin typeface="Calibri"/>
                <a:cs typeface="Calibri"/>
              </a:rPr>
              <a:t> </a:t>
            </a:r>
            <a:r>
              <a:rPr dirty="0" sz="1800" i="1">
                <a:latin typeface="Calibri"/>
                <a:cs typeface="Calibri"/>
              </a:rPr>
              <a:t>=</a:t>
            </a:r>
            <a:r>
              <a:rPr dirty="0" sz="1800" spc="5" i="1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mass</a:t>
            </a:r>
            <a:r>
              <a:rPr dirty="0" sz="1800" spc="-10">
                <a:latin typeface="Calibri"/>
                <a:cs typeface="Calibri"/>
              </a:rPr>
              <a:t> flow </a:t>
            </a:r>
            <a:r>
              <a:rPr dirty="0" sz="1800" spc="-39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rate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of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fluid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(Kg/s);</a:t>
            </a:r>
            <a:r>
              <a:rPr dirty="0" sz="1800" spc="30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Cf</a:t>
            </a:r>
            <a:r>
              <a:rPr dirty="0" sz="1800" i="1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=</a:t>
            </a:r>
            <a:r>
              <a:rPr dirty="0" sz="1800" spc="-5">
                <a:latin typeface="Calibri"/>
                <a:cs typeface="Calibri"/>
              </a:rPr>
              <a:t> specific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heat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capacity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of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fluid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(KJ/Kg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K).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3413" y="3531813"/>
            <a:ext cx="7194643" cy="116214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5"/>
              <a:t>Performance</a:t>
            </a:r>
            <a:r>
              <a:rPr dirty="0" spc="-40"/>
              <a:t> </a:t>
            </a:r>
            <a:r>
              <a:rPr dirty="0" spc="-5"/>
              <a:t>of </a:t>
            </a:r>
            <a:r>
              <a:rPr dirty="0" spc="-10"/>
              <a:t>Flat</a:t>
            </a:r>
            <a:r>
              <a:rPr dirty="0"/>
              <a:t> </a:t>
            </a:r>
            <a:r>
              <a:rPr dirty="0" spc="-25"/>
              <a:t>Plate</a:t>
            </a:r>
            <a:r>
              <a:rPr dirty="0"/>
              <a:t> </a:t>
            </a:r>
            <a:r>
              <a:rPr dirty="0" spc="-15"/>
              <a:t>Collectors: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777651"/>
            <a:ext cx="8070215" cy="141605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75"/>
              </a:spcBef>
            </a:pPr>
            <a:r>
              <a:rPr dirty="0" sz="2500" spc="-10" b="1">
                <a:solidFill>
                  <a:srgbClr val="FF0000"/>
                </a:solidFill>
                <a:latin typeface="Calibri"/>
                <a:cs typeface="Calibri"/>
              </a:rPr>
              <a:t>Collector</a:t>
            </a:r>
            <a:r>
              <a:rPr dirty="0" sz="250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500" spc="-15" b="1">
                <a:solidFill>
                  <a:srgbClr val="FF0000"/>
                </a:solidFill>
                <a:latin typeface="Calibri"/>
                <a:cs typeface="Calibri"/>
              </a:rPr>
              <a:t>Efficiency</a:t>
            </a:r>
            <a:r>
              <a:rPr dirty="0" sz="2500" b="1">
                <a:solidFill>
                  <a:srgbClr val="FF0000"/>
                </a:solidFill>
                <a:latin typeface="Calibri"/>
                <a:cs typeface="Calibri"/>
              </a:rPr>
              <a:t> (η)</a:t>
            </a:r>
            <a:endParaRPr sz="25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latin typeface="Calibri"/>
                <a:cs typeface="Calibri"/>
              </a:rPr>
              <a:t>It</a:t>
            </a:r>
            <a:r>
              <a:rPr dirty="0" sz="2800" spc="23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is</a:t>
            </a:r>
            <a:r>
              <a:rPr dirty="0" sz="2800" spc="25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 spc="25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ratio</a:t>
            </a:r>
            <a:r>
              <a:rPr dirty="0" sz="2800" spc="23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of</a:t>
            </a:r>
            <a:r>
              <a:rPr dirty="0" sz="2800" spc="254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useful</a:t>
            </a:r>
            <a:r>
              <a:rPr dirty="0" sz="2800" spc="24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energy</a:t>
            </a:r>
            <a:r>
              <a:rPr dirty="0" sz="2800" spc="25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absorbed</a:t>
            </a:r>
            <a:r>
              <a:rPr dirty="0" sz="2800" spc="26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by</a:t>
            </a:r>
            <a:r>
              <a:rPr dirty="0" sz="2800" spc="24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collector </a:t>
            </a:r>
            <a:r>
              <a:rPr dirty="0" sz="2800" spc="-61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to </a:t>
            </a: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incident</a:t>
            </a:r>
            <a:r>
              <a:rPr dirty="0" sz="2800" spc="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solar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energy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over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it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8651" y="2466975"/>
            <a:ext cx="1285875" cy="7334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030" y="0"/>
            <a:ext cx="7548880" cy="1244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621790" marR="5080" indent="-1609725">
              <a:lnSpc>
                <a:spcPct val="100000"/>
              </a:lnSpc>
              <a:spcBef>
                <a:spcPts val="95"/>
              </a:spcBef>
            </a:pPr>
            <a:r>
              <a:rPr dirty="0" spc="-30"/>
              <a:t>Factor</a:t>
            </a:r>
            <a:r>
              <a:rPr dirty="0" spc="-20"/>
              <a:t> </a:t>
            </a:r>
            <a:r>
              <a:rPr dirty="0" spc="-15"/>
              <a:t>Affecting</a:t>
            </a:r>
            <a:r>
              <a:rPr dirty="0" spc="30"/>
              <a:t> </a:t>
            </a:r>
            <a:r>
              <a:rPr dirty="0" spc="-5"/>
              <a:t>the </a:t>
            </a:r>
            <a:r>
              <a:rPr dirty="0" spc="-15"/>
              <a:t>Performance</a:t>
            </a:r>
            <a:r>
              <a:rPr dirty="0" spc="20"/>
              <a:t> </a:t>
            </a:r>
            <a:r>
              <a:rPr dirty="0" spc="-5"/>
              <a:t>of </a:t>
            </a:r>
            <a:r>
              <a:rPr dirty="0" spc="-885"/>
              <a:t> </a:t>
            </a:r>
            <a:r>
              <a:rPr dirty="0" spc="-15"/>
              <a:t>Flat</a:t>
            </a:r>
            <a:r>
              <a:rPr dirty="0" spc="-5"/>
              <a:t> </a:t>
            </a:r>
            <a:r>
              <a:rPr dirty="0" spc="-25"/>
              <a:t>Plate</a:t>
            </a:r>
            <a:r>
              <a:rPr dirty="0" spc="5"/>
              <a:t> </a:t>
            </a:r>
            <a:r>
              <a:rPr dirty="0" spc="-15"/>
              <a:t>Collectors: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29411"/>
            <a:ext cx="8073390" cy="52565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55600" marR="5715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10" b="1">
                <a:latin typeface="Calibri"/>
                <a:cs typeface="Calibri"/>
              </a:rPr>
              <a:t>Incident</a:t>
            </a:r>
            <a:r>
              <a:rPr dirty="0" sz="2200" spc="-5" b="1">
                <a:latin typeface="Calibri"/>
                <a:cs typeface="Calibri"/>
              </a:rPr>
              <a:t> Solar</a:t>
            </a:r>
            <a:r>
              <a:rPr dirty="0" sz="2200" b="1">
                <a:latin typeface="Calibri"/>
                <a:cs typeface="Calibri"/>
              </a:rPr>
              <a:t> </a:t>
            </a:r>
            <a:r>
              <a:rPr dirty="0" sz="2200" spc="-5" b="1">
                <a:latin typeface="Calibri"/>
                <a:cs typeface="Calibri"/>
              </a:rPr>
              <a:t>Radiation:</a:t>
            </a:r>
            <a:r>
              <a:rPr dirty="0" sz="2200" b="1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As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solar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flux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increases,</a:t>
            </a:r>
            <a:r>
              <a:rPr dirty="0" sz="2200" spc="-5">
                <a:latin typeface="Calibri"/>
                <a:cs typeface="Calibri"/>
              </a:rPr>
              <a:t> the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heat 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absorbed </a:t>
            </a:r>
            <a:r>
              <a:rPr dirty="0" sz="2200" spc="-10">
                <a:latin typeface="Calibri"/>
                <a:cs typeface="Calibri"/>
              </a:rPr>
              <a:t>by </a:t>
            </a:r>
            <a:r>
              <a:rPr dirty="0" sz="2200" spc="-5">
                <a:latin typeface="Calibri"/>
                <a:cs typeface="Calibri"/>
              </a:rPr>
              <a:t>the </a:t>
            </a:r>
            <a:r>
              <a:rPr dirty="0" sz="2200" spc="-10">
                <a:latin typeface="Calibri"/>
                <a:cs typeface="Calibri"/>
              </a:rPr>
              <a:t>collector</a:t>
            </a:r>
            <a:r>
              <a:rPr dirty="0" sz="2200" spc="47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increases, </a:t>
            </a:r>
            <a:r>
              <a:rPr dirty="0" sz="2200" spc="-10">
                <a:latin typeface="Calibri"/>
                <a:cs typeface="Calibri"/>
              </a:rPr>
              <a:t>thereby </a:t>
            </a:r>
            <a:r>
              <a:rPr dirty="0" sz="2200" spc="-5">
                <a:latin typeface="Calibri"/>
                <a:cs typeface="Calibri"/>
              </a:rPr>
              <a:t>the </a:t>
            </a:r>
            <a:r>
              <a:rPr dirty="0" sz="2200" spc="-10">
                <a:latin typeface="Calibri"/>
                <a:cs typeface="Calibri"/>
              </a:rPr>
              <a:t>performance</a:t>
            </a:r>
            <a:r>
              <a:rPr dirty="0" sz="2200" spc="47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of 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 </a:t>
            </a:r>
            <a:r>
              <a:rPr dirty="0" sz="2200" spc="-15">
                <a:latin typeface="Calibri"/>
                <a:cs typeface="Calibri"/>
              </a:rPr>
              <a:t>collectors</a:t>
            </a:r>
            <a:r>
              <a:rPr dirty="0" sz="2200" spc="1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improves.</a:t>
            </a:r>
            <a:endParaRPr sz="2200">
              <a:latin typeface="Calibri"/>
              <a:cs typeface="Calibri"/>
            </a:endParaRPr>
          </a:p>
          <a:p>
            <a:pPr algn="just" marL="355600" marR="5715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5" b="1">
                <a:latin typeface="Calibri"/>
                <a:cs typeface="Calibri"/>
              </a:rPr>
              <a:t>Selective Surfaces: </a:t>
            </a:r>
            <a:r>
              <a:rPr dirty="0" sz="2200" spc="-15">
                <a:latin typeface="Calibri"/>
                <a:cs typeface="Calibri"/>
              </a:rPr>
              <a:t>By </a:t>
            </a:r>
            <a:r>
              <a:rPr dirty="0" sz="2200" spc="-5">
                <a:latin typeface="Calibri"/>
                <a:cs typeface="Calibri"/>
              </a:rPr>
              <a:t>using </a:t>
            </a:r>
            <a:r>
              <a:rPr dirty="0" sz="2200" spc="-10">
                <a:latin typeface="Calibri"/>
                <a:cs typeface="Calibri"/>
              </a:rPr>
              <a:t>materials </a:t>
            </a:r>
            <a:r>
              <a:rPr dirty="0" sz="2200" spc="-20">
                <a:latin typeface="Calibri"/>
                <a:cs typeface="Calibri"/>
              </a:rPr>
              <a:t>for </a:t>
            </a:r>
            <a:r>
              <a:rPr dirty="0" sz="2200" spc="-10">
                <a:latin typeface="Calibri"/>
                <a:cs typeface="Calibri"/>
              </a:rPr>
              <a:t>surfaces </a:t>
            </a:r>
            <a:r>
              <a:rPr dirty="0" sz="2200" spc="-5">
                <a:latin typeface="Calibri"/>
                <a:cs typeface="Calibri"/>
              </a:rPr>
              <a:t>which </a:t>
            </a:r>
            <a:r>
              <a:rPr dirty="0" sz="2200" spc="-10">
                <a:latin typeface="Calibri"/>
                <a:cs typeface="Calibri"/>
              </a:rPr>
              <a:t>are highly </a:t>
            </a:r>
            <a:r>
              <a:rPr dirty="0" sz="2200" spc="-5">
                <a:latin typeface="Calibri"/>
                <a:cs typeface="Calibri"/>
              </a:rPr>
              <a:t> sensitivity </a:t>
            </a:r>
            <a:r>
              <a:rPr dirty="0" sz="2200" spc="-20">
                <a:latin typeface="Calibri"/>
                <a:cs typeface="Calibri"/>
              </a:rPr>
              <a:t>to </a:t>
            </a:r>
            <a:r>
              <a:rPr dirty="0" sz="2200" spc="-5">
                <a:latin typeface="Calibri"/>
                <a:cs typeface="Calibri"/>
              </a:rPr>
              <a:t>the </a:t>
            </a:r>
            <a:r>
              <a:rPr dirty="0" sz="2200" spc="-10">
                <a:latin typeface="Calibri"/>
                <a:cs typeface="Calibri"/>
              </a:rPr>
              <a:t>radiation, </a:t>
            </a:r>
            <a:r>
              <a:rPr dirty="0" sz="2200" spc="-5">
                <a:latin typeface="Calibri"/>
                <a:cs typeface="Calibri"/>
              </a:rPr>
              <a:t>the absorption </a:t>
            </a:r>
            <a:r>
              <a:rPr dirty="0" sz="2200" spc="-10">
                <a:latin typeface="Calibri"/>
                <a:cs typeface="Calibri"/>
              </a:rPr>
              <a:t>could </a:t>
            </a:r>
            <a:r>
              <a:rPr dirty="0" sz="2200">
                <a:latin typeface="Calibri"/>
                <a:cs typeface="Calibri"/>
              </a:rPr>
              <a:t>be </a:t>
            </a:r>
            <a:r>
              <a:rPr dirty="0" sz="2200" spc="-15">
                <a:latin typeface="Calibri"/>
                <a:cs typeface="Calibri"/>
              </a:rPr>
              <a:t>maximized. </a:t>
            </a:r>
            <a:r>
              <a:rPr dirty="0" sz="2200" spc="-5">
                <a:latin typeface="Calibri"/>
                <a:cs typeface="Calibri"/>
              </a:rPr>
              <a:t>The 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selective surface </a:t>
            </a:r>
            <a:r>
              <a:rPr dirty="0" sz="2200" spc="-5">
                <a:latin typeface="Calibri"/>
                <a:cs typeface="Calibri"/>
              </a:rPr>
              <a:t>should be able </a:t>
            </a:r>
            <a:r>
              <a:rPr dirty="0" sz="2200" spc="-20">
                <a:latin typeface="Calibri"/>
                <a:cs typeface="Calibri"/>
              </a:rPr>
              <a:t>to </a:t>
            </a:r>
            <a:r>
              <a:rPr dirty="0" sz="2200" spc="-10">
                <a:latin typeface="Calibri"/>
                <a:cs typeface="Calibri"/>
              </a:rPr>
              <a:t>withstand high </a:t>
            </a:r>
            <a:r>
              <a:rPr dirty="0" sz="2200" spc="-15">
                <a:latin typeface="Calibri"/>
                <a:cs typeface="Calibri"/>
              </a:rPr>
              <a:t>temperature </a:t>
            </a:r>
            <a:r>
              <a:rPr dirty="0" sz="2200">
                <a:latin typeface="Calibri"/>
                <a:cs typeface="Calibri"/>
              </a:rPr>
              <a:t>of 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300-400</a:t>
            </a:r>
            <a:r>
              <a:rPr dirty="0" sz="1600" spc="-5">
                <a:latin typeface="Calibri"/>
                <a:cs typeface="Calibri"/>
              </a:rPr>
              <a:t>0</a:t>
            </a:r>
            <a:r>
              <a:rPr dirty="0" sz="2200" spc="-5">
                <a:latin typeface="Calibri"/>
                <a:cs typeface="Calibri"/>
              </a:rPr>
              <a:t>C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should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not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oxidize</a:t>
            </a:r>
            <a:r>
              <a:rPr dirty="0" sz="2200" spc="2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and be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non-corrosive.</a:t>
            </a:r>
            <a:endParaRPr sz="2200">
              <a:latin typeface="Calibri"/>
              <a:cs typeface="Calibri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5" b="1">
                <a:latin typeface="Calibri"/>
                <a:cs typeface="Calibri"/>
              </a:rPr>
              <a:t>Number of </a:t>
            </a:r>
            <a:r>
              <a:rPr dirty="0" sz="2200" spc="-10" b="1">
                <a:latin typeface="Calibri"/>
                <a:cs typeface="Calibri"/>
              </a:rPr>
              <a:t>Cover Plates: </a:t>
            </a:r>
            <a:r>
              <a:rPr dirty="0" sz="2200" spc="-5">
                <a:latin typeface="Calibri"/>
                <a:cs typeface="Calibri"/>
              </a:rPr>
              <a:t>The </a:t>
            </a:r>
            <a:r>
              <a:rPr dirty="0" sz="2200" spc="-10">
                <a:latin typeface="Calibri"/>
                <a:cs typeface="Calibri"/>
              </a:rPr>
              <a:t>increase </a:t>
            </a:r>
            <a:r>
              <a:rPr dirty="0" sz="2200" spc="-5">
                <a:latin typeface="Calibri"/>
                <a:cs typeface="Calibri"/>
              </a:rPr>
              <a:t>in number </a:t>
            </a:r>
            <a:r>
              <a:rPr dirty="0" sz="2200">
                <a:latin typeface="Calibri"/>
                <a:cs typeface="Calibri"/>
              </a:rPr>
              <a:t>of </a:t>
            </a:r>
            <a:r>
              <a:rPr dirty="0" sz="2200" spc="-15">
                <a:latin typeface="Calibri"/>
                <a:cs typeface="Calibri"/>
              </a:rPr>
              <a:t>cover plate </a:t>
            </a:r>
            <a:r>
              <a:rPr dirty="0" sz="2200" spc="-10">
                <a:latin typeface="Calibri"/>
                <a:cs typeface="Calibri"/>
              </a:rPr>
              <a:t> reduces </a:t>
            </a:r>
            <a:r>
              <a:rPr dirty="0" sz="2200" spc="-5">
                <a:latin typeface="Calibri"/>
                <a:cs typeface="Calibri"/>
              </a:rPr>
              <a:t>the </a:t>
            </a:r>
            <a:r>
              <a:rPr dirty="0" sz="2200" spc="-10">
                <a:latin typeface="Calibri"/>
                <a:cs typeface="Calibri"/>
              </a:rPr>
              <a:t>internal </a:t>
            </a:r>
            <a:r>
              <a:rPr dirty="0" sz="2200" spc="-15">
                <a:latin typeface="Calibri"/>
                <a:cs typeface="Calibri"/>
              </a:rPr>
              <a:t>convective heat </a:t>
            </a:r>
            <a:r>
              <a:rPr dirty="0" sz="2200" spc="-5">
                <a:latin typeface="Calibri"/>
                <a:cs typeface="Calibri"/>
              </a:rPr>
              <a:t>losses </a:t>
            </a:r>
            <a:r>
              <a:rPr dirty="0" sz="2200" spc="-10">
                <a:latin typeface="Calibri"/>
                <a:cs typeface="Calibri"/>
              </a:rPr>
              <a:t>but </a:t>
            </a:r>
            <a:r>
              <a:rPr dirty="0" sz="2200" spc="-5">
                <a:latin typeface="Calibri"/>
                <a:cs typeface="Calibri"/>
              </a:rPr>
              <a:t>also </a:t>
            </a:r>
            <a:r>
              <a:rPr dirty="0" sz="2200" spc="-15">
                <a:latin typeface="Calibri"/>
                <a:cs typeface="Calibri"/>
              </a:rPr>
              <a:t>prevents </a:t>
            </a:r>
            <a:r>
              <a:rPr dirty="0" sz="2200" spc="-5">
                <a:latin typeface="Calibri"/>
                <a:cs typeface="Calibri"/>
              </a:rPr>
              <a:t>the 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transmission </a:t>
            </a:r>
            <a:r>
              <a:rPr dirty="0" sz="2200">
                <a:latin typeface="Calibri"/>
                <a:cs typeface="Calibri"/>
              </a:rPr>
              <a:t>of </a:t>
            </a:r>
            <a:r>
              <a:rPr dirty="0" sz="2200" spc="-10">
                <a:latin typeface="Calibri"/>
                <a:cs typeface="Calibri"/>
              </a:rPr>
              <a:t>radiation inside </a:t>
            </a:r>
            <a:r>
              <a:rPr dirty="0" sz="2200" spc="-5">
                <a:latin typeface="Calibri"/>
                <a:cs typeface="Calibri"/>
              </a:rPr>
              <a:t>the </a:t>
            </a:r>
            <a:r>
              <a:rPr dirty="0" sz="2200" spc="-30">
                <a:latin typeface="Calibri"/>
                <a:cs typeface="Calibri"/>
              </a:rPr>
              <a:t>collector. </a:t>
            </a:r>
            <a:r>
              <a:rPr dirty="0" sz="2200" spc="-10">
                <a:latin typeface="Calibri"/>
                <a:cs typeface="Calibri"/>
              </a:rPr>
              <a:t>More </a:t>
            </a:r>
            <a:r>
              <a:rPr dirty="0" sz="2200" spc="-5">
                <a:latin typeface="Calibri"/>
                <a:cs typeface="Calibri"/>
              </a:rPr>
              <a:t>than </a:t>
            </a:r>
            <a:r>
              <a:rPr dirty="0" sz="2200" spc="-15">
                <a:latin typeface="Calibri"/>
                <a:cs typeface="Calibri"/>
              </a:rPr>
              <a:t>two cover 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plate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should</a:t>
            </a:r>
            <a:r>
              <a:rPr dirty="0" sz="2200" spc="-10">
                <a:latin typeface="Calibri"/>
                <a:cs typeface="Calibri"/>
              </a:rPr>
              <a:t> not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be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used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to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optimize</a:t>
            </a:r>
            <a:r>
              <a:rPr dirty="0" sz="2200" spc="3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system.</a:t>
            </a:r>
            <a:endParaRPr sz="2200">
              <a:latin typeface="Calibri"/>
              <a:cs typeface="Calibri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10" b="1">
                <a:latin typeface="Calibri"/>
                <a:cs typeface="Calibri"/>
              </a:rPr>
              <a:t>Collector</a:t>
            </a:r>
            <a:r>
              <a:rPr dirty="0" sz="2200" spc="180" b="1">
                <a:latin typeface="Calibri"/>
                <a:cs typeface="Calibri"/>
              </a:rPr>
              <a:t> </a:t>
            </a:r>
            <a:r>
              <a:rPr dirty="0" sz="2200" spc="-5" b="1">
                <a:latin typeface="Calibri"/>
                <a:cs typeface="Calibri"/>
              </a:rPr>
              <a:t>Tilt:</a:t>
            </a:r>
            <a:r>
              <a:rPr dirty="0" sz="2200" spc="175" b="1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 spc="16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flat</a:t>
            </a:r>
            <a:r>
              <a:rPr dirty="0" sz="2200" spc="18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plate</a:t>
            </a:r>
            <a:r>
              <a:rPr dirty="0" sz="2200" spc="18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collectors</a:t>
            </a:r>
            <a:r>
              <a:rPr dirty="0" sz="2200" spc="17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do</a:t>
            </a:r>
            <a:r>
              <a:rPr dirty="0" sz="2200" spc="17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not</a:t>
            </a:r>
            <a:r>
              <a:rPr dirty="0" sz="2200" spc="18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track</a:t>
            </a:r>
            <a:r>
              <a:rPr dirty="0" sz="2200" spc="16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sun</a:t>
            </a:r>
            <a:r>
              <a:rPr dirty="0" sz="2200" spc="17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and</a:t>
            </a:r>
            <a:r>
              <a:rPr dirty="0" sz="2200" spc="17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should </a:t>
            </a:r>
            <a:r>
              <a:rPr dirty="0" sz="2200" spc="-484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be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tilted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at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angle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latitude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of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location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for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an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average</a:t>
            </a:r>
            <a:r>
              <a:rPr dirty="0" sz="2200" spc="-15">
                <a:latin typeface="Calibri"/>
                <a:cs typeface="Calibri"/>
              </a:rPr>
              <a:t> better </a:t>
            </a:r>
            <a:r>
              <a:rPr dirty="0" sz="2200" spc="-484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performance. The collector </a:t>
            </a:r>
            <a:r>
              <a:rPr dirty="0" sz="2200" spc="-5">
                <a:latin typeface="Calibri"/>
                <a:cs typeface="Calibri"/>
              </a:rPr>
              <a:t>is </a:t>
            </a:r>
            <a:r>
              <a:rPr dirty="0" sz="2200" spc="-10">
                <a:latin typeface="Calibri"/>
                <a:cs typeface="Calibri"/>
              </a:rPr>
              <a:t>placed with </a:t>
            </a:r>
            <a:r>
              <a:rPr dirty="0" sz="2200" spc="-5">
                <a:latin typeface="Calibri"/>
                <a:cs typeface="Calibri"/>
              </a:rPr>
              <a:t>south </a:t>
            </a:r>
            <a:r>
              <a:rPr dirty="0" sz="2200" spc="-10">
                <a:latin typeface="Calibri"/>
                <a:cs typeface="Calibri"/>
              </a:rPr>
              <a:t>facing </a:t>
            </a:r>
            <a:r>
              <a:rPr dirty="0" sz="2200" spc="-15">
                <a:latin typeface="Calibri"/>
                <a:cs typeface="Calibri"/>
              </a:rPr>
              <a:t>at </a:t>
            </a:r>
            <a:r>
              <a:rPr dirty="0" sz="2200" spc="-5">
                <a:latin typeface="Calibri"/>
                <a:cs typeface="Calibri"/>
              </a:rPr>
              <a:t>northern 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hemisphere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to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receive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maximum</a:t>
            </a:r>
            <a:r>
              <a:rPr dirty="0" sz="2200" spc="2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radiation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throughout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0">
                <a:latin typeface="Calibri"/>
                <a:cs typeface="Calibri"/>
              </a:rPr>
              <a:t>day.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030" y="0"/>
            <a:ext cx="7548880" cy="1244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621790" marR="5080" indent="-1609725">
              <a:lnSpc>
                <a:spcPct val="100000"/>
              </a:lnSpc>
              <a:spcBef>
                <a:spcPts val="95"/>
              </a:spcBef>
            </a:pPr>
            <a:r>
              <a:rPr dirty="0" spc="-30"/>
              <a:t>Factor</a:t>
            </a:r>
            <a:r>
              <a:rPr dirty="0" spc="-20"/>
              <a:t> </a:t>
            </a:r>
            <a:r>
              <a:rPr dirty="0" spc="-15"/>
              <a:t>Affecting</a:t>
            </a:r>
            <a:r>
              <a:rPr dirty="0" spc="30"/>
              <a:t> </a:t>
            </a:r>
            <a:r>
              <a:rPr dirty="0" spc="-5"/>
              <a:t>the </a:t>
            </a:r>
            <a:r>
              <a:rPr dirty="0" spc="-15"/>
              <a:t>Performance</a:t>
            </a:r>
            <a:r>
              <a:rPr dirty="0" spc="20"/>
              <a:t> </a:t>
            </a:r>
            <a:r>
              <a:rPr dirty="0" spc="-5"/>
              <a:t>of </a:t>
            </a:r>
            <a:r>
              <a:rPr dirty="0" spc="-885"/>
              <a:t> </a:t>
            </a:r>
            <a:r>
              <a:rPr dirty="0" spc="-15"/>
              <a:t>Flat</a:t>
            </a:r>
            <a:r>
              <a:rPr dirty="0" spc="-5"/>
              <a:t> </a:t>
            </a:r>
            <a:r>
              <a:rPr dirty="0" spc="-25"/>
              <a:t>Plate</a:t>
            </a:r>
            <a:r>
              <a:rPr dirty="0" spc="5"/>
              <a:t> </a:t>
            </a:r>
            <a:r>
              <a:rPr dirty="0" spc="-15"/>
              <a:t>Collectors: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just" marL="355600" marR="635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5" b="1">
                <a:latin typeface="Calibri"/>
                <a:cs typeface="Calibri"/>
              </a:rPr>
              <a:t>Spacing</a:t>
            </a:r>
            <a:r>
              <a:rPr dirty="0" sz="2200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between</a:t>
            </a:r>
            <a:r>
              <a:rPr dirty="0" sz="2200" spc="-5" b="1">
                <a:latin typeface="Calibri"/>
                <a:cs typeface="Calibri"/>
              </a:rPr>
              <a:t> Absorber</a:t>
            </a:r>
            <a:r>
              <a:rPr dirty="0" sz="2200" b="1">
                <a:latin typeface="Calibri"/>
                <a:cs typeface="Calibri"/>
              </a:rPr>
              <a:t> </a:t>
            </a:r>
            <a:r>
              <a:rPr dirty="0" sz="2200" spc="-15" b="1">
                <a:latin typeface="Calibri"/>
                <a:cs typeface="Calibri"/>
              </a:rPr>
              <a:t>Plates</a:t>
            </a:r>
            <a:r>
              <a:rPr dirty="0" sz="2200" spc="-10" b="1">
                <a:latin typeface="Calibri"/>
                <a:cs typeface="Calibri"/>
              </a:rPr>
              <a:t> </a:t>
            </a:r>
            <a:r>
              <a:rPr dirty="0" sz="2200" spc="-5" b="1">
                <a:latin typeface="Calibri"/>
                <a:cs typeface="Calibri"/>
              </a:rPr>
              <a:t>and</a:t>
            </a:r>
            <a:r>
              <a:rPr dirty="0" sz="2200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Glass</a:t>
            </a:r>
            <a:r>
              <a:rPr dirty="0" sz="2200" spc="-5" b="1">
                <a:latin typeface="Calibri"/>
                <a:cs typeface="Calibri"/>
              </a:rPr>
              <a:t> Cover:</a:t>
            </a:r>
            <a:r>
              <a:rPr dirty="0" sz="2200" spc="484" b="1">
                <a:latin typeface="Calibri"/>
                <a:cs typeface="Calibri"/>
              </a:rPr>
              <a:t> </a:t>
            </a:r>
            <a:r>
              <a:rPr dirty="0" sz="2200" spc="-10"/>
              <a:t>The</a:t>
            </a:r>
            <a:r>
              <a:rPr dirty="0" sz="2200" spc="475"/>
              <a:t> </a:t>
            </a:r>
            <a:r>
              <a:rPr dirty="0" sz="2200" spc="-10"/>
              <a:t>more </a:t>
            </a:r>
            <a:r>
              <a:rPr dirty="0" sz="2200" spc="-5"/>
              <a:t> space </a:t>
            </a:r>
            <a:r>
              <a:rPr dirty="0" sz="2200" spc="-10"/>
              <a:t>between </a:t>
            </a:r>
            <a:r>
              <a:rPr dirty="0" sz="2200" spc="-5"/>
              <a:t>the </a:t>
            </a:r>
            <a:r>
              <a:rPr dirty="0" sz="2200" spc="-10"/>
              <a:t>absorber </a:t>
            </a:r>
            <a:r>
              <a:rPr dirty="0" sz="2200" spc="-5"/>
              <a:t>and </a:t>
            </a:r>
            <a:r>
              <a:rPr dirty="0" sz="2200" spc="-15"/>
              <a:t>cover plate </a:t>
            </a:r>
            <a:r>
              <a:rPr dirty="0" sz="2200" spc="-5"/>
              <a:t>the less </a:t>
            </a:r>
            <a:r>
              <a:rPr dirty="0" sz="2200" spc="-10"/>
              <a:t>internal heat </a:t>
            </a:r>
            <a:r>
              <a:rPr dirty="0" sz="2200" spc="-5"/>
              <a:t> losses. The </a:t>
            </a:r>
            <a:r>
              <a:rPr dirty="0" sz="2200" spc="-10"/>
              <a:t>collector efficiency </a:t>
            </a:r>
            <a:r>
              <a:rPr dirty="0" sz="2200" spc="-5"/>
              <a:t>will be </a:t>
            </a:r>
            <a:r>
              <a:rPr dirty="0" sz="2200" spc="-10"/>
              <a:t>increased. </a:t>
            </a:r>
            <a:r>
              <a:rPr dirty="0" sz="2200" spc="-15"/>
              <a:t>However </a:t>
            </a:r>
            <a:r>
              <a:rPr dirty="0" sz="2200"/>
              <a:t>on </a:t>
            </a:r>
            <a:r>
              <a:rPr dirty="0" sz="2200" spc="-5"/>
              <a:t>the </a:t>
            </a:r>
            <a:r>
              <a:rPr dirty="0" sz="2200"/>
              <a:t> </a:t>
            </a:r>
            <a:r>
              <a:rPr dirty="0" sz="2200" spc="-5"/>
              <a:t>other hand, </a:t>
            </a:r>
            <a:r>
              <a:rPr dirty="0" sz="2200" spc="-10"/>
              <a:t>increase</a:t>
            </a:r>
            <a:r>
              <a:rPr dirty="0" sz="2200" spc="-5"/>
              <a:t> in </a:t>
            </a:r>
            <a:r>
              <a:rPr dirty="0" sz="2200"/>
              <a:t>space </a:t>
            </a:r>
            <a:r>
              <a:rPr dirty="0" sz="2200" spc="-5"/>
              <a:t>between</a:t>
            </a:r>
            <a:r>
              <a:rPr dirty="0" sz="2200"/>
              <a:t> </a:t>
            </a:r>
            <a:r>
              <a:rPr dirty="0" sz="2200" spc="-5"/>
              <a:t>them </a:t>
            </a:r>
            <a:r>
              <a:rPr dirty="0" sz="2200" spc="-15"/>
              <a:t>provides</a:t>
            </a:r>
            <a:r>
              <a:rPr dirty="0" sz="2200" spc="-10"/>
              <a:t> </a:t>
            </a:r>
            <a:r>
              <a:rPr dirty="0" sz="2200" spc="-5"/>
              <a:t>the</a:t>
            </a:r>
            <a:r>
              <a:rPr dirty="0" sz="2200" spc="484"/>
              <a:t> </a:t>
            </a:r>
            <a:r>
              <a:rPr dirty="0" sz="2200" spc="-10"/>
              <a:t>shading </a:t>
            </a:r>
            <a:r>
              <a:rPr dirty="0" sz="2200" spc="-484"/>
              <a:t> </a:t>
            </a:r>
            <a:r>
              <a:rPr dirty="0" sz="2200" spc="-10"/>
              <a:t>by side wall </a:t>
            </a:r>
            <a:r>
              <a:rPr dirty="0" sz="2200" spc="-5"/>
              <a:t>in the morning and </a:t>
            </a:r>
            <a:r>
              <a:rPr dirty="0" sz="2200" spc="-10"/>
              <a:t>evening </a:t>
            </a:r>
            <a:r>
              <a:rPr dirty="0" sz="2200" spc="-5"/>
              <a:t>and </a:t>
            </a:r>
            <a:r>
              <a:rPr dirty="0" sz="2200" spc="-10"/>
              <a:t>reduces </a:t>
            </a:r>
            <a:r>
              <a:rPr dirty="0" sz="2200" spc="-5"/>
              <a:t>the absorbed </a:t>
            </a:r>
            <a:r>
              <a:rPr dirty="0" sz="2200"/>
              <a:t> </a:t>
            </a:r>
            <a:r>
              <a:rPr dirty="0" sz="2200" spc="-5"/>
              <a:t>solar</a:t>
            </a:r>
            <a:r>
              <a:rPr dirty="0" sz="2200" spc="-30"/>
              <a:t> </a:t>
            </a:r>
            <a:r>
              <a:rPr dirty="0" sz="2200" spc="-10"/>
              <a:t>flux.</a:t>
            </a:r>
            <a:endParaRPr sz="2200">
              <a:latin typeface="Calibri"/>
              <a:cs typeface="Calibri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5" b="1">
                <a:latin typeface="Calibri"/>
                <a:cs typeface="Calibri"/>
              </a:rPr>
              <a:t>Fluid</a:t>
            </a:r>
            <a:r>
              <a:rPr dirty="0" sz="2200" b="1">
                <a:latin typeface="Calibri"/>
                <a:cs typeface="Calibri"/>
              </a:rPr>
              <a:t> </a:t>
            </a:r>
            <a:r>
              <a:rPr dirty="0" sz="2200" spc="-5" b="1">
                <a:latin typeface="Calibri"/>
                <a:cs typeface="Calibri"/>
              </a:rPr>
              <a:t>Inlet</a:t>
            </a:r>
            <a:r>
              <a:rPr dirty="0" sz="2200" b="1">
                <a:latin typeface="Calibri"/>
                <a:cs typeface="Calibri"/>
              </a:rPr>
              <a:t> </a:t>
            </a:r>
            <a:r>
              <a:rPr dirty="0" sz="2200" spc="-25" b="1">
                <a:latin typeface="Calibri"/>
                <a:cs typeface="Calibri"/>
              </a:rPr>
              <a:t>Temperature:</a:t>
            </a:r>
            <a:r>
              <a:rPr dirty="0" sz="2200" spc="-20" b="1">
                <a:latin typeface="Calibri"/>
                <a:cs typeface="Calibri"/>
              </a:rPr>
              <a:t> </a:t>
            </a:r>
            <a:r>
              <a:rPr dirty="0" sz="2200" spc="-5"/>
              <a:t>As</a:t>
            </a:r>
            <a:r>
              <a:rPr dirty="0" sz="2200"/>
              <a:t> </a:t>
            </a:r>
            <a:r>
              <a:rPr dirty="0" sz="2200" spc="-5"/>
              <a:t>the</a:t>
            </a:r>
            <a:r>
              <a:rPr dirty="0" sz="2200"/>
              <a:t> </a:t>
            </a:r>
            <a:r>
              <a:rPr dirty="0" sz="2200" spc="-5"/>
              <a:t>inlet</a:t>
            </a:r>
            <a:r>
              <a:rPr dirty="0" sz="2200"/>
              <a:t> </a:t>
            </a:r>
            <a:r>
              <a:rPr dirty="0" sz="2200" spc="-15"/>
              <a:t>temperature</a:t>
            </a:r>
            <a:r>
              <a:rPr dirty="0" sz="2200" spc="-10"/>
              <a:t> </a:t>
            </a:r>
            <a:r>
              <a:rPr dirty="0" sz="2200"/>
              <a:t>of</a:t>
            </a:r>
            <a:r>
              <a:rPr dirty="0" sz="2200" spc="5"/>
              <a:t> </a:t>
            </a:r>
            <a:r>
              <a:rPr dirty="0" sz="2200" spc="-5"/>
              <a:t>the</a:t>
            </a:r>
            <a:r>
              <a:rPr dirty="0" sz="2200"/>
              <a:t> </a:t>
            </a:r>
            <a:r>
              <a:rPr dirty="0" sz="2200" spc="-10"/>
              <a:t>fluid </a:t>
            </a:r>
            <a:r>
              <a:rPr dirty="0" sz="2200" spc="-5"/>
              <a:t> increases,</a:t>
            </a:r>
            <a:r>
              <a:rPr dirty="0" sz="2200"/>
              <a:t> </a:t>
            </a:r>
            <a:r>
              <a:rPr dirty="0" sz="2200" spc="-5"/>
              <a:t>the</a:t>
            </a:r>
            <a:r>
              <a:rPr dirty="0" sz="2200"/>
              <a:t> </a:t>
            </a:r>
            <a:r>
              <a:rPr dirty="0" sz="2200" spc="-15"/>
              <a:t>operating</a:t>
            </a:r>
            <a:r>
              <a:rPr dirty="0" sz="2200" spc="-10"/>
              <a:t> </a:t>
            </a:r>
            <a:r>
              <a:rPr dirty="0" sz="2200" spc="-15"/>
              <a:t>temperature</a:t>
            </a:r>
            <a:r>
              <a:rPr dirty="0" sz="2200" spc="-10"/>
              <a:t> </a:t>
            </a:r>
            <a:r>
              <a:rPr dirty="0" sz="2200"/>
              <a:t>of</a:t>
            </a:r>
            <a:r>
              <a:rPr dirty="0" sz="2200" spc="5"/>
              <a:t> </a:t>
            </a:r>
            <a:r>
              <a:rPr dirty="0" sz="2200" spc="-5"/>
              <a:t>the</a:t>
            </a:r>
            <a:r>
              <a:rPr dirty="0" sz="2200" spc="484"/>
              <a:t> </a:t>
            </a:r>
            <a:r>
              <a:rPr dirty="0" sz="2200" spc="-10"/>
              <a:t>collector</a:t>
            </a:r>
            <a:r>
              <a:rPr dirty="0" sz="2200" spc="475"/>
              <a:t> </a:t>
            </a:r>
            <a:r>
              <a:rPr dirty="0" sz="2200" spc="-5"/>
              <a:t>increases. </a:t>
            </a:r>
            <a:r>
              <a:rPr dirty="0" sz="2200"/>
              <a:t> </a:t>
            </a:r>
            <a:r>
              <a:rPr dirty="0" sz="2200" spc="-10"/>
              <a:t>This</a:t>
            </a:r>
            <a:r>
              <a:rPr dirty="0" sz="2200"/>
              <a:t> </a:t>
            </a:r>
            <a:r>
              <a:rPr dirty="0" sz="2200" spc="-5"/>
              <a:t>lead</a:t>
            </a:r>
            <a:r>
              <a:rPr dirty="0" sz="2200" spc="-10"/>
              <a:t> </a:t>
            </a:r>
            <a:r>
              <a:rPr dirty="0" sz="2200" spc="-20"/>
              <a:t>to</a:t>
            </a:r>
            <a:r>
              <a:rPr dirty="0" sz="2200" spc="15"/>
              <a:t> </a:t>
            </a:r>
            <a:r>
              <a:rPr dirty="0" sz="2200" spc="-10"/>
              <a:t>increased</a:t>
            </a:r>
            <a:r>
              <a:rPr dirty="0" sz="2200" spc="-15"/>
              <a:t> </a:t>
            </a:r>
            <a:r>
              <a:rPr dirty="0" sz="2200" spc="-5"/>
              <a:t>losses</a:t>
            </a:r>
            <a:r>
              <a:rPr dirty="0" sz="2200" spc="15"/>
              <a:t> </a:t>
            </a:r>
            <a:r>
              <a:rPr dirty="0" sz="2200" spc="-5"/>
              <a:t>and</a:t>
            </a:r>
            <a:r>
              <a:rPr dirty="0" sz="2200" spc="-15"/>
              <a:t> </a:t>
            </a:r>
            <a:r>
              <a:rPr dirty="0" sz="2200" spc="-10"/>
              <a:t>decrease</a:t>
            </a:r>
            <a:r>
              <a:rPr dirty="0" sz="2200" spc="20"/>
              <a:t> </a:t>
            </a:r>
            <a:r>
              <a:rPr dirty="0" sz="2200" spc="-5"/>
              <a:t>in </a:t>
            </a:r>
            <a:r>
              <a:rPr dirty="0" sz="2200" spc="-25"/>
              <a:t>efficiency.</a:t>
            </a:r>
            <a:endParaRPr sz="2200">
              <a:latin typeface="Calibri"/>
              <a:cs typeface="Calibri"/>
            </a:endParaRPr>
          </a:p>
          <a:p>
            <a:pPr algn="just" marL="355600" marR="7620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15" b="1">
                <a:latin typeface="Calibri"/>
                <a:cs typeface="Calibri"/>
              </a:rPr>
              <a:t>Dust </a:t>
            </a:r>
            <a:r>
              <a:rPr dirty="0" sz="2200" spc="-5" b="1">
                <a:latin typeface="Calibri"/>
                <a:cs typeface="Calibri"/>
              </a:rPr>
              <a:t>on Cover </a:t>
            </a:r>
            <a:r>
              <a:rPr dirty="0" sz="2200" spc="-10" b="1">
                <a:latin typeface="Calibri"/>
                <a:cs typeface="Calibri"/>
              </a:rPr>
              <a:t>Plate: </a:t>
            </a:r>
            <a:r>
              <a:rPr dirty="0" sz="2200" spc="-5"/>
              <a:t>The </a:t>
            </a:r>
            <a:r>
              <a:rPr dirty="0" sz="2200" spc="-10"/>
              <a:t>efficiency </a:t>
            </a:r>
            <a:r>
              <a:rPr dirty="0" sz="2200"/>
              <a:t>of </a:t>
            </a:r>
            <a:r>
              <a:rPr dirty="0" sz="2200" spc="-10"/>
              <a:t>collector decreases </a:t>
            </a:r>
            <a:r>
              <a:rPr dirty="0" sz="2200" spc="-5"/>
              <a:t>with </a:t>
            </a:r>
            <a:r>
              <a:rPr dirty="0" sz="2200" spc="-10"/>
              <a:t>dust </a:t>
            </a:r>
            <a:r>
              <a:rPr dirty="0" sz="2200" spc="-5"/>
              <a:t> </a:t>
            </a:r>
            <a:r>
              <a:rPr dirty="0" sz="2200" spc="-10"/>
              <a:t>particles</a:t>
            </a:r>
            <a:r>
              <a:rPr dirty="0" sz="2200" spc="-5"/>
              <a:t> </a:t>
            </a:r>
            <a:r>
              <a:rPr dirty="0" sz="2200"/>
              <a:t>on</a:t>
            </a:r>
            <a:r>
              <a:rPr dirty="0" sz="2200" spc="5"/>
              <a:t> </a:t>
            </a:r>
            <a:r>
              <a:rPr dirty="0" sz="2200" spc="-5"/>
              <a:t>the</a:t>
            </a:r>
            <a:r>
              <a:rPr dirty="0" sz="2200"/>
              <a:t> </a:t>
            </a:r>
            <a:r>
              <a:rPr dirty="0" sz="2200" spc="-15"/>
              <a:t>cover</a:t>
            </a:r>
            <a:r>
              <a:rPr dirty="0" sz="2200" spc="-10"/>
              <a:t> </a:t>
            </a:r>
            <a:r>
              <a:rPr dirty="0" sz="2200" spc="-15"/>
              <a:t>plate</a:t>
            </a:r>
            <a:r>
              <a:rPr dirty="0" sz="2200" spc="-10"/>
              <a:t> </a:t>
            </a:r>
            <a:r>
              <a:rPr dirty="0" sz="2200" spc="-5"/>
              <a:t>because</a:t>
            </a:r>
            <a:r>
              <a:rPr dirty="0" sz="2200"/>
              <a:t> </a:t>
            </a:r>
            <a:r>
              <a:rPr dirty="0" sz="2200" spc="-5"/>
              <a:t>the</a:t>
            </a:r>
            <a:r>
              <a:rPr dirty="0" sz="2200"/>
              <a:t> </a:t>
            </a:r>
            <a:r>
              <a:rPr dirty="0" sz="2200" spc="-10"/>
              <a:t>transmission</a:t>
            </a:r>
            <a:r>
              <a:rPr dirty="0" sz="2200" spc="-5"/>
              <a:t> </a:t>
            </a:r>
            <a:r>
              <a:rPr dirty="0" sz="2200" spc="-15"/>
              <a:t>radiation </a:t>
            </a:r>
            <a:r>
              <a:rPr dirty="0" sz="2200" spc="-10"/>
              <a:t> decreases by </a:t>
            </a:r>
            <a:r>
              <a:rPr dirty="0" sz="2200" spc="-5"/>
              <a:t>1%. </a:t>
            </a:r>
            <a:r>
              <a:rPr dirty="0" sz="2200" spc="-10"/>
              <a:t>Frequent </a:t>
            </a:r>
            <a:r>
              <a:rPr dirty="0" sz="2200" spc="-5"/>
              <a:t>cleaning is </a:t>
            </a:r>
            <a:r>
              <a:rPr dirty="0" sz="2200" spc="-15"/>
              <a:t>required </a:t>
            </a:r>
            <a:r>
              <a:rPr dirty="0" sz="2200" spc="-20"/>
              <a:t>to </a:t>
            </a:r>
            <a:r>
              <a:rPr dirty="0" sz="2200" spc="-15"/>
              <a:t>get </a:t>
            </a:r>
            <a:r>
              <a:rPr dirty="0" sz="2200" spc="-5"/>
              <a:t>the </a:t>
            </a:r>
            <a:r>
              <a:rPr dirty="0" sz="2200" spc="-10"/>
              <a:t>maximum </a:t>
            </a:r>
            <a:r>
              <a:rPr dirty="0" sz="2200" spc="-5"/>
              <a:t> </a:t>
            </a:r>
            <a:r>
              <a:rPr dirty="0" sz="2200" spc="-10"/>
              <a:t>efficiency</a:t>
            </a:r>
            <a:r>
              <a:rPr dirty="0" sz="2200" spc="15"/>
              <a:t> </a:t>
            </a:r>
            <a:r>
              <a:rPr dirty="0" sz="2200" spc="-5"/>
              <a:t>of</a:t>
            </a:r>
            <a:r>
              <a:rPr dirty="0" sz="2200" spc="5"/>
              <a:t> </a:t>
            </a:r>
            <a:r>
              <a:rPr dirty="0" sz="2200" spc="-35"/>
              <a:t>collector.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9878" y="186944"/>
            <a:ext cx="692658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5"/>
              <a:t>Concentrating</a:t>
            </a:r>
            <a:r>
              <a:rPr dirty="0" sz="4400" spc="-50"/>
              <a:t> </a:t>
            </a:r>
            <a:r>
              <a:rPr dirty="0" sz="4400" spc="-35"/>
              <a:t>Type</a:t>
            </a:r>
            <a:r>
              <a:rPr dirty="0" sz="4400" spc="-50"/>
              <a:t> </a:t>
            </a:r>
            <a:r>
              <a:rPr dirty="0" sz="4400" spc="-15"/>
              <a:t>Collectors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863244"/>
            <a:ext cx="8074659" cy="5860415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algn="just" marL="355600" indent="-3429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10">
                <a:latin typeface="Calibri"/>
                <a:cs typeface="Calibri"/>
              </a:rPr>
              <a:t>These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types</a:t>
            </a:r>
            <a:r>
              <a:rPr dirty="0" sz="2200" spc="2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of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collectors</a:t>
            </a:r>
            <a:r>
              <a:rPr dirty="0" sz="2200" spc="2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are</a:t>
            </a:r>
            <a:r>
              <a:rPr dirty="0" sz="2200" spc="-5">
                <a:latin typeface="Calibri"/>
                <a:cs typeface="Calibri"/>
              </a:rPr>
              <a:t> also known</a:t>
            </a:r>
            <a:r>
              <a:rPr dirty="0" sz="2200" spc="2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as </a:t>
            </a:r>
            <a:r>
              <a:rPr dirty="0" sz="2200" spc="-10" b="1">
                <a:latin typeface="Calibri"/>
                <a:cs typeface="Calibri"/>
              </a:rPr>
              <a:t>focusing</a:t>
            </a:r>
            <a:r>
              <a:rPr dirty="0" sz="2200" b="1">
                <a:latin typeface="Calibri"/>
                <a:cs typeface="Calibri"/>
              </a:rPr>
              <a:t> </a:t>
            </a:r>
            <a:r>
              <a:rPr dirty="0" sz="2200" spc="-10" b="1">
                <a:latin typeface="Calibri"/>
                <a:cs typeface="Calibri"/>
              </a:rPr>
              <a:t>collectors.</a:t>
            </a:r>
            <a:endParaRPr sz="2200">
              <a:latin typeface="Calibri"/>
              <a:cs typeface="Calibri"/>
            </a:endParaRPr>
          </a:p>
          <a:p>
            <a:pPr algn="just" marL="355600" marR="5715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5">
                <a:latin typeface="Calibri"/>
                <a:cs typeface="Calibri"/>
              </a:rPr>
              <a:t>These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are</a:t>
            </a:r>
            <a:r>
              <a:rPr dirty="0" sz="2200" spc="-5">
                <a:latin typeface="Calibri"/>
                <a:cs typeface="Calibri"/>
              </a:rPr>
              <a:t> used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for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medium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(100-300</a:t>
            </a:r>
            <a:r>
              <a:rPr dirty="0" sz="1400" spc="-5">
                <a:latin typeface="Calibri"/>
                <a:cs typeface="Calibri"/>
              </a:rPr>
              <a:t>0</a:t>
            </a:r>
            <a:r>
              <a:rPr dirty="0" sz="2200" spc="-5">
                <a:latin typeface="Calibri"/>
                <a:cs typeface="Calibri"/>
              </a:rPr>
              <a:t>C)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and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high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temperature </a:t>
            </a:r>
            <a:r>
              <a:rPr dirty="0" sz="2200" spc="-10">
                <a:latin typeface="Calibri"/>
                <a:cs typeface="Calibri"/>
              </a:rPr>
              <a:t> (above</a:t>
            </a:r>
            <a:r>
              <a:rPr dirty="0" sz="2200" spc="-5">
                <a:latin typeface="Calibri"/>
                <a:cs typeface="Calibri"/>
              </a:rPr>
              <a:t> 300</a:t>
            </a:r>
            <a:r>
              <a:rPr dirty="0" sz="1400" spc="-5">
                <a:latin typeface="Calibri"/>
                <a:cs typeface="Calibri"/>
              </a:rPr>
              <a:t>0</a:t>
            </a:r>
            <a:r>
              <a:rPr dirty="0" sz="2200" spc="-5">
                <a:latin typeface="Calibri"/>
                <a:cs typeface="Calibri"/>
              </a:rPr>
              <a:t>C)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application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such</a:t>
            </a:r>
            <a:r>
              <a:rPr dirty="0" sz="2200" spc="-5">
                <a:latin typeface="Calibri"/>
                <a:cs typeface="Calibri"/>
              </a:rPr>
              <a:t> as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steam</a:t>
            </a:r>
            <a:r>
              <a:rPr dirty="0" sz="2200" spc="-10">
                <a:latin typeface="Calibri"/>
                <a:cs typeface="Calibri"/>
              </a:rPr>
              <a:t> production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for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 </a:t>
            </a:r>
            <a:r>
              <a:rPr dirty="0" sz="2200" spc="-484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generation</a:t>
            </a:r>
            <a:r>
              <a:rPr dirty="0" sz="2200">
                <a:latin typeface="Calibri"/>
                <a:cs typeface="Calibri"/>
              </a:rPr>
              <a:t> of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electricity.</a:t>
            </a:r>
            <a:endParaRPr sz="2200">
              <a:latin typeface="Calibri"/>
              <a:cs typeface="Calibri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10">
                <a:latin typeface="Calibri"/>
                <a:cs typeface="Calibri"/>
              </a:rPr>
              <a:t>The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collector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system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comprises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of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concentrator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and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absorber 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(receiver).</a:t>
            </a:r>
            <a:r>
              <a:rPr dirty="0" sz="2200" spc="-5">
                <a:latin typeface="Calibri"/>
                <a:cs typeface="Calibri"/>
              </a:rPr>
              <a:t> The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concentrator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is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an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optical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system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in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form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of 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reflecting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mirrors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or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reflecting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lenses.</a:t>
            </a:r>
            <a:endParaRPr sz="2200">
              <a:latin typeface="Calibri"/>
              <a:cs typeface="Calibri"/>
            </a:endParaRPr>
          </a:p>
          <a:p>
            <a:pPr algn="just" marL="355600" marR="8890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10">
                <a:latin typeface="Calibri"/>
                <a:cs typeface="Calibri"/>
              </a:rPr>
              <a:t>The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collector</a:t>
            </a:r>
            <a:r>
              <a:rPr dirty="0" sz="2200" spc="-5">
                <a:latin typeface="Calibri"/>
                <a:cs typeface="Calibri"/>
              </a:rPr>
              <a:t> is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installed</a:t>
            </a:r>
            <a:r>
              <a:rPr dirty="0" sz="2200" spc="-5">
                <a:latin typeface="Calibri"/>
                <a:cs typeface="Calibri"/>
              </a:rPr>
              <a:t> with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tracking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device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for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continuously </a:t>
            </a:r>
            <a:r>
              <a:rPr dirty="0" sz="2200" spc="-484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following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sun.</a:t>
            </a:r>
            <a:endParaRPr sz="2200">
              <a:latin typeface="Calibri"/>
              <a:cs typeface="Calibri"/>
            </a:endParaRPr>
          </a:p>
          <a:p>
            <a:pPr algn="just" marL="355600" marR="9525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10">
                <a:latin typeface="Calibri"/>
                <a:cs typeface="Calibri"/>
              </a:rPr>
              <a:t>The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receiver</a:t>
            </a:r>
            <a:r>
              <a:rPr dirty="0" sz="2200" spc="-5">
                <a:latin typeface="Calibri"/>
                <a:cs typeface="Calibri"/>
              </a:rPr>
              <a:t> includes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an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energy</a:t>
            </a:r>
            <a:r>
              <a:rPr dirty="0" sz="2200" spc="-5">
                <a:latin typeface="Calibri"/>
                <a:cs typeface="Calibri"/>
              </a:rPr>
              <a:t> absorbing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surface,</a:t>
            </a:r>
            <a:r>
              <a:rPr dirty="0" sz="2200" spc="47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transparent 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cover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and other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accessories.</a:t>
            </a:r>
            <a:endParaRPr sz="2200">
              <a:latin typeface="Calibri"/>
              <a:cs typeface="Calibri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52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10">
                <a:latin typeface="Calibri"/>
                <a:cs typeface="Calibri"/>
              </a:rPr>
              <a:t>The </a:t>
            </a:r>
            <a:r>
              <a:rPr dirty="0" sz="2200" spc="-20">
                <a:latin typeface="Calibri"/>
                <a:cs typeface="Calibri"/>
              </a:rPr>
              <a:t>system </a:t>
            </a:r>
            <a:r>
              <a:rPr dirty="0" sz="2200" spc="-10">
                <a:latin typeface="Calibri"/>
                <a:cs typeface="Calibri"/>
              </a:rPr>
              <a:t>receives </a:t>
            </a:r>
            <a:r>
              <a:rPr dirty="0" sz="2200" spc="-5">
                <a:latin typeface="Calibri"/>
                <a:cs typeface="Calibri"/>
              </a:rPr>
              <a:t>the </a:t>
            </a:r>
            <a:r>
              <a:rPr dirty="0" sz="2200">
                <a:latin typeface="Calibri"/>
                <a:cs typeface="Calibri"/>
              </a:rPr>
              <a:t>solar </a:t>
            </a:r>
            <a:r>
              <a:rPr dirty="0" sz="2200" spc="-15">
                <a:latin typeface="Calibri"/>
                <a:cs typeface="Calibri"/>
              </a:rPr>
              <a:t>radiation </a:t>
            </a:r>
            <a:r>
              <a:rPr dirty="0" sz="2200">
                <a:latin typeface="Calibri"/>
                <a:cs typeface="Calibri"/>
              </a:rPr>
              <a:t>on </a:t>
            </a:r>
            <a:r>
              <a:rPr dirty="0" sz="2200" spc="-5">
                <a:latin typeface="Calibri"/>
                <a:cs typeface="Calibri"/>
              </a:rPr>
              <a:t>the </a:t>
            </a:r>
            <a:r>
              <a:rPr dirty="0" sz="2200" spc="-15">
                <a:latin typeface="Calibri"/>
                <a:cs typeface="Calibri"/>
              </a:rPr>
              <a:t>large concentration </a:t>
            </a:r>
            <a:r>
              <a:rPr dirty="0" sz="2200" spc="-10">
                <a:latin typeface="Calibri"/>
                <a:cs typeface="Calibri"/>
              </a:rPr>
              <a:t> area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and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focused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it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on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to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an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absorber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having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relatively</a:t>
            </a:r>
            <a:r>
              <a:rPr dirty="0" sz="2200" spc="47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much </a:t>
            </a:r>
            <a:r>
              <a:rPr dirty="0" sz="2200" spc="-484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lesser</a:t>
            </a:r>
            <a:r>
              <a:rPr dirty="0" sz="2200" spc="-10">
                <a:latin typeface="Calibri"/>
                <a:cs typeface="Calibri"/>
              </a:rPr>
              <a:t> area.</a:t>
            </a:r>
            <a:endParaRPr sz="2200">
              <a:latin typeface="Calibri"/>
              <a:cs typeface="Calibri"/>
            </a:endParaRPr>
          </a:p>
          <a:p>
            <a:pPr algn="just" marL="355600" marR="6985" indent="-342900">
              <a:lnSpc>
                <a:spcPct val="100000"/>
              </a:lnSpc>
              <a:spcBef>
                <a:spcPts val="53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5">
                <a:latin typeface="Calibri"/>
                <a:cs typeface="Calibri"/>
              </a:rPr>
              <a:t>These </a:t>
            </a:r>
            <a:r>
              <a:rPr dirty="0" sz="2200" spc="-15">
                <a:latin typeface="Calibri"/>
                <a:cs typeface="Calibri"/>
              </a:rPr>
              <a:t>systems </a:t>
            </a:r>
            <a:r>
              <a:rPr dirty="0" sz="2200" spc="-20">
                <a:latin typeface="Calibri"/>
                <a:cs typeface="Calibri"/>
              </a:rPr>
              <a:t>have </a:t>
            </a:r>
            <a:r>
              <a:rPr dirty="0" sz="2200" spc="-10">
                <a:latin typeface="Calibri"/>
                <a:cs typeface="Calibri"/>
              </a:rPr>
              <a:t>high collector efficiency </a:t>
            </a:r>
            <a:r>
              <a:rPr dirty="0" sz="2200" spc="-5">
                <a:latin typeface="Calibri"/>
                <a:cs typeface="Calibri"/>
              </a:rPr>
              <a:t>which lies </a:t>
            </a:r>
            <a:r>
              <a:rPr dirty="0" sz="2200" spc="-10">
                <a:latin typeface="Calibri"/>
                <a:cs typeface="Calibri"/>
              </a:rPr>
              <a:t>between </a:t>
            </a:r>
            <a:r>
              <a:rPr dirty="0" sz="2200" spc="-5">
                <a:latin typeface="Calibri"/>
                <a:cs typeface="Calibri"/>
              </a:rPr>
              <a:t>50- 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70%.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514" y="255523"/>
            <a:ext cx="74168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5"/>
              <a:t>Types</a:t>
            </a:r>
            <a:r>
              <a:rPr dirty="0" sz="3600" spc="-30"/>
              <a:t> </a:t>
            </a:r>
            <a:r>
              <a:rPr dirty="0" sz="3600"/>
              <a:t>of</a:t>
            </a:r>
            <a:r>
              <a:rPr dirty="0" sz="3600" spc="-5"/>
              <a:t> </a:t>
            </a:r>
            <a:r>
              <a:rPr dirty="0" sz="3600"/>
              <a:t>Solar</a:t>
            </a:r>
            <a:r>
              <a:rPr dirty="0" sz="3600" spc="-10"/>
              <a:t> </a:t>
            </a:r>
            <a:r>
              <a:rPr dirty="0" sz="3600" spc="-15"/>
              <a:t>Concentrating</a:t>
            </a:r>
            <a:r>
              <a:rPr dirty="0" sz="3600" spc="15"/>
              <a:t> </a:t>
            </a:r>
            <a:r>
              <a:rPr dirty="0" sz="3600" spc="-15"/>
              <a:t>Collectors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904608"/>
            <a:ext cx="7320915" cy="5502275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3000" spc="-5">
                <a:latin typeface="Calibri"/>
                <a:cs typeface="Calibri"/>
              </a:rPr>
              <a:t>These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are</a:t>
            </a:r>
            <a:r>
              <a:rPr dirty="0" sz="3000" spc="-2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further</a:t>
            </a:r>
            <a:r>
              <a:rPr dirty="0" sz="300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divided</a:t>
            </a:r>
            <a:r>
              <a:rPr dirty="0" sz="3000" spc="-20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into</a:t>
            </a:r>
            <a:r>
              <a:rPr dirty="0" sz="3000" spc="-25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two </a:t>
            </a:r>
            <a:r>
              <a:rPr dirty="0" sz="3000" spc="-15">
                <a:latin typeface="Calibri"/>
                <a:cs typeface="Calibri"/>
              </a:rPr>
              <a:t>categories</a:t>
            </a:r>
            <a:endParaRPr sz="30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756920" algn="l"/>
              </a:tabLst>
            </a:pPr>
            <a:r>
              <a:rPr dirty="0" sz="2600" spc="-10">
                <a:solidFill>
                  <a:srgbClr val="FF0000"/>
                </a:solidFill>
                <a:latin typeface="Calibri"/>
                <a:cs typeface="Calibri"/>
              </a:rPr>
              <a:t>Focusing</a:t>
            </a:r>
            <a:r>
              <a:rPr dirty="0" sz="2600" spc="-2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type</a:t>
            </a:r>
            <a:r>
              <a:rPr dirty="0" sz="2600" spc="-2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FF0000"/>
                </a:solidFill>
                <a:latin typeface="Calibri"/>
                <a:cs typeface="Calibri"/>
              </a:rPr>
              <a:t>or</a:t>
            </a:r>
            <a:r>
              <a:rPr dirty="0" sz="2600" spc="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FF0000"/>
                </a:solidFill>
                <a:latin typeface="Calibri"/>
                <a:cs typeface="Calibri"/>
              </a:rPr>
              <a:t>concentrating</a:t>
            </a:r>
            <a:r>
              <a:rPr dirty="0" sz="2600" spc="-2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type</a:t>
            </a:r>
            <a:r>
              <a:rPr dirty="0" sz="2600" spc="-1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FF0000"/>
                </a:solidFill>
                <a:latin typeface="Calibri"/>
                <a:cs typeface="Calibri"/>
              </a:rPr>
              <a:t>collectors</a:t>
            </a:r>
            <a:endParaRPr sz="26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315"/>
              </a:spcBef>
              <a:buFont typeface="Arial MT"/>
              <a:buChar char="–"/>
              <a:tabLst>
                <a:tab pos="756920" algn="l"/>
              </a:tabLst>
            </a:pPr>
            <a:r>
              <a:rPr dirty="0" sz="2600" spc="-10">
                <a:solidFill>
                  <a:srgbClr val="FF0000"/>
                </a:solidFill>
                <a:latin typeface="Calibri"/>
                <a:cs typeface="Calibri"/>
              </a:rPr>
              <a:t>Non-focusing</a:t>
            </a:r>
            <a:r>
              <a:rPr dirty="0" sz="2600" spc="-3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type</a:t>
            </a:r>
            <a:r>
              <a:rPr dirty="0" sz="2600" spc="-2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FF0000"/>
                </a:solidFill>
                <a:latin typeface="Calibri"/>
                <a:cs typeface="Calibri"/>
              </a:rPr>
              <a:t>collectors</a:t>
            </a:r>
            <a:endParaRPr sz="2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FF0000"/>
              </a:buClr>
              <a:buFont typeface="Arial MT"/>
              <a:buChar char="–"/>
            </a:pPr>
            <a:endParaRPr sz="35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3000" spc="-10" b="1">
                <a:latin typeface="Calibri"/>
                <a:cs typeface="Calibri"/>
              </a:rPr>
              <a:t>Focusing</a:t>
            </a:r>
            <a:r>
              <a:rPr dirty="0" sz="3000" spc="-25" b="1">
                <a:latin typeface="Calibri"/>
                <a:cs typeface="Calibri"/>
              </a:rPr>
              <a:t> </a:t>
            </a:r>
            <a:r>
              <a:rPr dirty="0" sz="3000" spc="-30" b="1">
                <a:latin typeface="Calibri"/>
                <a:cs typeface="Calibri"/>
              </a:rPr>
              <a:t>Type</a:t>
            </a:r>
            <a:r>
              <a:rPr dirty="0" sz="3000" spc="10" b="1">
                <a:latin typeface="Calibri"/>
                <a:cs typeface="Calibri"/>
              </a:rPr>
              <a:t> </a:t>
            </a:r>
            <a:r>
              <a:rPr dirty="0" sz="3000" spc="-15" b="1">
                <a:latin typeface="Calibri"/>
                <a:cs typeface="Calibri"/>
              </a:rPr>
              <a:t>Concentrator:</a:t>
            </a:r>
            <a:endParaRPr sz="3000">
              <a:latin typeface="Calibri"/>
              <a:cs typeface="Calibri"/>
            </a:endParaRPr>
          </a:p>
          <a:p>
            <a:pPr marL="1155700" indent="-22923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dirty="0" sz="2200" spc="-15">
                <a:latin typeface="Calibri"/>
                <a:cs typeface="Calibri"/>
              </a:rPr>
              <a:t>Parabolic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trough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reflector</a:t>
            </a:r>
            <a:endParaRPr sz="2200">
              <a:latin typeface="Calibri"/>
              <a:cs typeface="Calibri"/>
            </a:endParaRPr>
          </a:p>
          <a:p>
            <a:pPr marL="1155700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dirty="0" sz="2200" spc="-10">
                <a:latin typeface="Calibri"/>
                <a:cs typeface="Calibri"/>
              </a:rPr>
              <a:t>Mirror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strip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 spc="-35">
                <a:latin typeface="Calibri"/>
                <a:cs typeface="Calibri"/>
              </a:rPr>
              <a:t>reflector,</a:t>
            </a:r>
            <a:endParaRPr sz="2200">
              <a:latin typeface="Calibri"/>
              <a:cs typeface="Calibri"/>
            </a:endParaRPr>
          </a:p>
          <a:p>
            <a:pPr marL="1155700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dirty="0" sz="2200" spc="-10">
                <a:latin typeface="Calibri"/>
                <a:cs typeface="Calibri"/>
              </a:rPr>
              <a:t>Fresnel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lens</a:t>
            </a:r>
            <a:r>
              <a:rPr dirty="0" sz="2200" spc="-2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collector</a:t>
            </a:r>
            <a:endParaRPr sz="2200">
              <a:latin typeface="Calibri"/>
              <a:cs typeface="Calibri"/>
            </a:endParaRPr>
          </a:p>
          <a:p>
            <a:pPr marL="1155700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dirty="0" sz="2200" spc="-15">
                <a:latin typeface="Calibri"/>
                <a:cs typeface="Calibri"/>
              </a:rPr>
              <a:t>Parabolic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dish collector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latin typeface="Calibri"/>
                <a:cs typeface="Calibri"/>
              </a:rPr>
              <a:t>Non-Focusing</a:t>
            </a:r>
            <a:r>
              <a:rPr dirty="0" sz="3000" spc="-35" b="1">
                <a:latin typeface="Calibri"/>
                <a:cs typeface="Calibri"/>
              </a:rPr>
              <a:t> </a:t>
            </a:r>
            <a:r>
              <a:rPr dirty="0" sz="3000" spc="-30" b="1">
                <a:latin typeface="Calibri"/>
                <a:cs typeface="Calibri"/>
              </a:rPr>
              <a:t>Type</a:t>
            </a:r>
            <a:r>
              <a:rPr dirty="0" sz="3000" spc="-15" b="1">
                <a:latin typeface="Calibri"/>
                <a:cs typeface="Calibri"/>
              </a:rPr>
              <a:t> </a:t>
            </a:r>
            <a:r>
              <a:rPr dirty="0" sz="3000" spc="-10" b="1">
                <a:latin typeface="Calibri"/>
                <a:cs typeface="Calibri"/>
              </a:rPr>
              <a:t>Collectors:</a:t>
            </a:r>
            <a:endParaRPr sz="3000">
              <a:latin typeface="Calibri"/>
              <a:cs typeface="Calibri"/>
            </a:endParaRPr>
          </a:p>
          <a:p>
            <a:pPr lvl="1" marL="1155700" indent="-22923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dirty="0" sz="2200" spc="-15">
                <a:latin typeface="Calibri"/>
                <a:cs typeface="Calibri"/>
              </a:rPr>
              <a:t>Flat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plate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collector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with </a:t>
            </a:r>
            <a:r>
              <a:rPr dirty="0" sz="2200" spc="-10">
                <a:latin typeface="Calibri"/>
                <a:cs typeface="Calibri"/>
              </a:rPr>
              <a:t>plane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reflector</a:t>
            </a:r>
            <a:endParaRPr sz="2200">
              <a:latin typeface="Calibri"/>
              <a:cs typeface="Calibri"/>
            </a:endParaRPr>
          </a:p>
          <a:p>
            <a:pPr lvl="1" marL="1155700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dirty="0" sz="2200" spc="-5">
                <a:latin typeface="Calibri"/>
                <a:cs typeface="Calibri"/>
              </a:rPr>
              <a:t>Compound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parabolic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concentrator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1080" y="221691"/>
            <a:ext cx="556387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Parabolic</a:t>
            </a:r>
            <a:r>
              <a:rPr dirty="0" spc="-45"/>
              <a:t> Trough</a:t>
            </a:r>
            <a:r>
              <a:rPr dirty="0" spc="-30"/>
              <a:t> </a:t>
            </a:r>
            <a:r>
              <a:rPr dirty="0" spc="-20"/>
              <a:t>Reflector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939444"/>
            <a:ext cx="8071484" cy="3044190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10">
                <a:latin typeface="Calibri"/>
                <a:cs typeface="Calibri"/>
              </a:rPr>
              <a:t>This</a:t>
            </a:r>
            <a:r>
              <a:rPr dirty="0" sz="2200" spc="-5">
                <a:latin typeface="Calibri"/>
                <a:cs typeface="Calibri"/>
              </a:rPr>
              <a:t> type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is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line</a:t>
            </a:r>
            <a:r>
              <a:rPr dirty="0" sz="2200" spc="-10">
                <a:latin typeface="Calibri"/>
                <a:cs typeface="Calibri"/>
              </a:rPr>
              <a:t> focusing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type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30">
                <a:latin typeface="Calibri"/>
                <a:cs typeface="Calibri"/>
              </a:rPr>
              <a:t>collector.</a:t>
            </a:r>
            <a:endParaRPr sz="22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">
                <a:latin typeface="Calibri"/>
                <a:cs typeface="Calibri"/>
              </a:rPr>
              <a:t>In</a:t>
            </a:r>
            <a:r>
              <a:rPr dirty="0" sz="2200" spc="26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this</a:t>
            </a:r>
            <a:r>
              <a:rPr dirty="0" sz="2200" spc="26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type</a:t>
            </a:r>
            <a:r>
              <a:rPr dirty="0" sz="2200" spc="27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of</a:t>
            </a:r>
            <a:r>
              <a:rPr dirty="0" sz="2200" spc="260">
                <a:latin typeface="Calibri"/>
                <a:cs typeface="Calibri"/>
              </a:rPr>
              <a:t> </a:t>
            </a:r>
            <a:r>
              <a:rPr dirty="0" sz="2200" spc="-30">
                <a:latin typeface="Calibri"/>
                <a:cs typeface="Calibri"/>
              </a:rPr>
              <a:t>collector,</a:t>
            </a:r>
            <a:r>
              <a:rPr dirty="0" sz="2200" spc="27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 spc="26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solar</a:t>
            </a:r>
            <a:r>
              <a:rPr dirty="0" sz="2200" spc="26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radiations</a:t>
            </a:r>
            <a:r>
              <a:rPr dirty="0" sz="2200" spc="27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falling</a:t>
            </a:r>
            <a:r>
              <a:rPr dirty="0" sz="2200" spc="26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on</a:t>
            </a:r>
            <a:r>
              <a:rPr dirty="0" sz="2200" spc="26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 spc="26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area</a:t>
            </a:r>
            <a:r>
              <a:rPr dirty="0" sz="2200" spc="26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of </a:t>
            </a:r>
            <a:r>
              <a:rPr dirty="0" sz="2200" spc="-48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parabolic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reflector</a:t>
            </a:r>
            <a:r>
              <a:rPr dirty="0" sz="2200" spc="3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are </a:t>
            </a:r>
            <a:r>
              <a:rPr dirty="0" sz="2200" spc="-20">
                <a:latin typeface="Calibri"/>
                <a:cs typeface="Calibri"/>
              </a:rPr>
              <a:t>concentrated</a:t>
            </a:r>
            <a:r>
              <a:rPr dirty="0" sz="2200" spc="2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at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focus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of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parabola.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  <a:tab pos="355600" algn="l"/>
                <a:tab pos="1183005" algn="l"/>
                <a:tab pos="1707514" algn="l"/>
                <a:tab pos="2656840" algn="l"/>
                <a:tab pos="3455670" algn="l"/>
                <a:tab pos="3845560" algn="l"/>
                <a:tab pos="4682490" algn="l"/>
                <a:tab pos="5802630" algn="l"/>
                <a:tab pos="6205220" algn="l"/>
                <a:tab pos="6911340" algn="l"/>
                <a:tab pos="7452359" algn="l"/>
              </a:tabLst>
            </a:pPr>
            <a:r>
              <a:rPr dirty="0" sz="2200" spc="-5">
                <a:latin typeface="Calibri"/>
                <a:cs typeface="Calibri"/>
              </a:rPr>
              <a:t>These	</a:t>
            </a:r>
            <a:r>
              <a:rPr dirty="0" sz="2200" spc="-10">
                <a:latin typeface="Calibri"/>
                <a:cs typeface="Calibri"/>
              </a:rPr>
              <a:t>are	</a:t>
            </a:r>
            <a:r>
              <a:rPr dirty="0" sz="2200" spc="-5">
                <a:latin typeface="Calibri"/>
                <a:cs typeface="Calibri"/>
              </a:rPr>
              <a:t>usually	made	of	</a:t>
            </a:r>
            <a:r>
              <a:rPr dirty="0" sz="2200" spc="-10">
                <a:latin typeface="Calibri"/>
                <a:cs typeface="Calibri"/>
              </a:rPr>
              <a:t>highly	polished	</a:t>
            </a:r>
            <a:r>
              <a:rPr dirty="0" sz="2200" spc="-5">
                <a:latin typeface="Calibri"/>
                <a:cs typeface="Calibri"/>
              </a:rPr>
              <a:t>or	glass	</a:t>
            </a:r>
            <a:r>
              <a:rPr dirty="0" sz="2200" spc="-25">
                <a:latin typeface="Calibri"/>
                <a:cs typeface="Calibri"/>
              </a:rPr>
              <a:t>like	</a:t>
            </a:r>
            <a:r>
              <a:rPr dirty="0" sz="2200" spc="-10">
                <a:latin typeface="Calibri"/>
                <a:cs typeface="Calibri"/>
              </a:rPr>
              <a:t>shine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dirty="0" sz="2200" spc="-10">
                <a:latin typeface="Calibri"/>
                <a:cs typeface="Calibri"/>
              </a:rPr>
              <a:t>surfaces.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10">
                <a:latin typeface="Calibri"/>
                <a:cs typeface="Calibri"/>
              </a:rPr>
              <a:t>The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temperature</a:t>
            </a:r>
            <a:r>
              <a:rPr dirty="0" sz="2200" spc="3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at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absorber tube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is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obtained</a:t>
            </a:r>
            <a:r>
              <a:rPr dirty="0" sz="2200" spc="1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at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nearly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400</a:t>
            </a:r>
            <a:r>
              <a:rPr dirty="0" sz="1400" spc="-5">
                <a:latin typeface="Calibri"/>
                <a:cs typeface="Calibri"/>
              </a:rPr>
              <a:t>0</a:t>
            </a:r>
            <a:r>
              <a:rPr dirty="0" sz="2200" spc="-5">
                <a:latin typeface="Calibri"/>
                <a:cs typeface="Calibri"/>
              </a:rPr>
              <a:t>C.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">
                <a:latin typeface="Calibri"/>
                <a:cs typeface="Calibri"/>
              </a:rPr>
              <a:t>Because</a:t>
            </a:r>
            <a:r>
              <a:rPr dirty="0" sz="2200" spc="3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of</a:t>
            </a:r>
            <a:r>
              <a:rPr dirty="0" sz="2200" spc="3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its</a:t>
            </a:r>
            <a:r>
              <a:rPr dirty="0" sz="2200" spc="34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parabolic</a:t>
            </a:r>
            <a:r>
              <a:rPr dirty="0" sz="2200" spc="33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shape,</a:t>
            </a:r>
            <a:r>
              <a:rPr dirty="0" sz="2200" spc="34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it</a:t>
            </a:r>
            <a:r>
              <a:rPr dirty="0" sz="2200" spc="32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can</a:t>
            </a:r>
            <a:r>
              <a:rPr dirty="0" sz="2200" spc="34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focus</a:t>
            </a:r>
            <a:r>
              <a:rPr dirty="0" sz="2200" spc="33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 spc="33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sun</a:t>
            </a:r>
            <a:r>
              <a:rPr dirty="0" sz="2200" spc="33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at</a:t>
            </a:r>
            <a:r>
              <a:rPr dirty="0" sz="2200" spc="33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30</a:t>
            </a:r>
            <a:r>
              <a:rPr dirty="0" sz="2200" spc="34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to</a:t>
            </a:r>
            <a:r>
              <a:rPr dirty="0" sz="2200" spc="33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100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dirty="0" sz="2200" spc="-5">
                <a:latin typeface="Calibri"/>
                <a:cs typeface="Calibri"/>
              </a:rPr>
              <a:t>times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its normal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intensity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on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 </a:t>
            </a:r>
            <a:r>
              <a:rPr dirty="0" sz="2200" spc="-35">
                <a:latin typeface="Calibri"/>
                <a:cs typeface="Calibri"/>
              </a:rPr>
              <a:t>receiver.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800" y="4074667"/>
            <a:ext cx="2593570" cy="260599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1174" y="322579"/>
            <a:ext cx="752220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/>
              <a:t>Mirror</a:t>
            </a:r>
            <a:r>
              <a:rPr dirty="0" sz="2800" spc="5"/>
              <a:t> </a:t>
            </a:r>
            <a:r>
              <a:rPr dirty="0" sz="2800" spc="-5"/>
              <a:t>Strip</a:t>
            </a:r>
            <a:r>
              <a:rPr dirty="0" sz="2800" spc="10"/>
              <a:t> </a:t>
            </a:r>
            <a:r>
              <a:rPr dirty="0" sz="2800" spc="-15"/>
              <a:t>Reflector</a:t>
            </a:r>
            <a:r>
              <a:rPr dirty="0" sz="2800" spc="25"/>
              <a:t> </a:t>
            </a:r>
            <a:r>
              <a:rPr dirty="0" sz="2800" spc="-25"/>
              <a:t>Type</a:t>
            </a:r>
            <a:r>
              <a:rPr dirty="0" sz="2800" spc="15"/>
              <a:t> </a:t>
            </a:r>
            <a:r>
              <a:rPr dirty="0" sz="2800" spc="-15"/>
              <a:t>Concentrating</a:t>
            </a:r>
            <a:r>
              <a:rPr dirty="0" sz="2800" spc="30"/>
              <a:t> </a:t>
            </a:r>
            <a:r>
              <a:rPr dirty="0" sz="2800" spc="-10"/>
              <a:t>Collector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35940" y="1083310"/>
            <a:ext cx="8073390" cy="25063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55600" marR="50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5">
                <a:latin typeface="Calibri"/>
                <a:cs typeface="Calibri"/>
              </a:rPr>
              <a:t>It </a:t>
            </a:r>
            <a:r>
              <a:rPr dirty="0" sz="2200" spc="-10">
                <a:latin typeface="Calibri"/>
                <a:cs typeface="Calibri"/>
              </a:rPr>
              <a:t>has </a:t>
            </a:r>
            <a:r>
              <a:rPr dirty="0" sz="2200" spc="-5">
                <a:latin typeface="Calibri"/>
                <a:cs typeface="Calibri"/>
              </a:rPr>
              <a:t>the plane </a:t>
            </a:r>
            <a:r>
              <a:rPr dirty="0" sz="2200">
                <a:latin typeface="Calibri"/>
                <a:cs typeface="Calibri"/>
              </a:rPr>
              <a:t>or </a:t>
            </a:r>
            <a:r>
              <a:rPr dirty="0" sz="2200" spc="-10">
                <a:latin typeface="Calibri"/>
                <a:cs typeface="Calibri"/>
              </a:rPr>
              <a:t>slightly </a:t>
            </a:r>
            <a:r>
              <a:rPr dirty="0" sz="2200" spc="-5">
                <a:latin typeface="Calibri"/>
                <a:cs typeface="Calibri"/>
              </a:rPr>
              <a:t>curved </a:t>
            </a:r>
            <a:r>
              <a:rPr dirty="0" sz="2200" spc="-10">
                <a:latin typeface="Calibri"/>
                <a:cs typeface="Calibri"/>
              </a:rPr>
              <a:t>mirror strips mounted </a:t>
            </a:r>
            <a:r>
              <a:rPr dirty="0" sz="2200">
                <a:latin typeface="Calibri"/>
                <a:cs typeface="Calibri"/>
              </a:rPr>
              <a:t>on </a:t>
            </a:r>
            <a:r>
              <a:rPr dirty="0" sz="2200" spc="-5">
                <a:latin typeface="Calibri"/>
                <a:cs typeface="Calibri"/>
              </a:rPr>
              <a:t>a </a:t>
            </a:r>
            <a:r>
              <a:rPr dirty="0" sz="2200" spc="-10">
                <a:latin typeface="Calibri"/>
                <a:cs typeface="Calibri"/>
              </a:rPr>
              <a:t>flat </a:t>
            </a:r>
            <a:r>
              <a:rPr dirty="0" sz="2200" spc="-5">
                <a:latin typeface="Calibri"/>
                <a:cs typeface="Calibri"/>
              </a:rPr>
              <a:t> base.</a:t>
            </a:r>
            <a:endParaRPr sz="2200">
              <a:latin typeface="Calibri"/>
              <a:cs typeface="Calibri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52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10">
                <a:latin typeface="Calibri"/>
                <a:cs typeface="Calibri"/>
              </a:rPr>
              <a:t>The </a:t>
            </a:r>
            <a:r>
              <a:rPr dirty="0" sz="2200" spc="-5">
                <a:latin typeface="Calibri"/>
                <a:cs typeface="Calibri"/>
              </a:rPr>
              <a:t>individual </a:t>
            </a:r>
            <a:r>
              <a:rPr dirty="0" sz="2200" spc="-15">
                <a:latin typeface="Calibri"/>
                <a:cs typeface="Calibri"/>
              </a:rPr>
              <a:t>mirrors are </a:t>
            </a:r>
            <a:r>
              <a:rPr dirty="0" sz="2200" spc="-10">
                <a:latin typeface="Calibri"/>
                <a:cs typeface="Calibri"/>
              </a:rPr>
              <a:t>placed </a:t>
            </a:r>
            <a:r>
              <a:rPr dirty="0" sz="2200" spc="-15">
                <a:latin typeface="Calibri"/>
                <a:cs typeface="Calibri"/>
              </a:rPr>
              <a:t>at </a:t>
            </a:r>
            <a:r>
              <a:rPr dirty="0" sz="2200" spc="-5">
                <a:latin typeface="Calibri"/>
                <a:cs typeface="Calibri"/>
              </a:rPr>
              <a:t>such an angle </a:t>
            </a:r>
            <a:r>
              <a:rPr dirty="0" sz="2200" spc="-10">
                <a:latin typeface="Calibri"/>
                <a:cs typeface="Calibri"/>
              </a:rPr>
              <a:t>that reflected </a:t>
            </a:r>
            <a:r>
              <a:rPr dirty="0" sz="2200" spc="-5">
                <a:latin typeface="Calibri"/>
                <a:cs typeface="Calibri"/>
              </a:rPr>
              <a:t> solar</a:t>
            </a:r>
            <a:r>
              <a:rPr dirty="0" sz="2200" spc="11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radiations</a:t>
            </a:r>
            <a:r>
              <a:rPr dirty="0" sz="2200" spc="11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fall</a:t>
            </a:r>
            <a:r>
              <a:rPr dirty="0" sz="2200" spc="1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on</a:t>
            </a:r>
            <a:r>
              <a:rPr dirty="0" sz="2200" spc="1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 spc="114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same</a:t>
            </a:r>
            <a:r>
              <a:rPr dirty="0" sz="2200" spc="114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focal</a:t>
            </a:r>
            <a:r>
              <a:rPr dirty="0" sz="2200" spc="1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line</a:t>
            </a:r>
            <a:r>
              <a:rPr dirty="0" sz="2200" spc="1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where</a:t>
            </a:r>
            <a:r>
              <a:rPr dirty="0" sz="2200" spc="10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 spc="12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absorber</a:t>
            </a:r>
            <a:r>
              <a:rPr dirty="0" sz="2200" spc="10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pipe </a:t>
            </a:r>
            <a:r>
              <a:rPr dirty="0" sz="2200" spc="-484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is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placed.</a:t>
            </a:r>
            <a:endParaRPr sz="2200">
              <a:latin typeface="Calibri"/>
              <a:cs typeface="Calibri"/>
            </a:endParaRPr>
          </a:p>
          <a:p>
            <a:pPr algn="just" marL="355600" marR="8255" indent="-342900">
              <a:lnSpc>
                <a:spcPct val="100000"/>
              </a:lnSpc>
              <a:spcBef>
                <a:spcPts val="53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10">
                <a:latin typeface="Calibri"/>
                <a:cs typeface="Calibri"/>
              </a:rPr>
              <a:t>The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collector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pipe</a:t>
            </a:r>
            <a:r>
              <a:rPr dirty="0" sz="2200" spc="-5">
                <a:latin typeface="Calibri"/>
                <a:cs typeface="Calibri"/>
              </a:rPr>
              <a:t> is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rotated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so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that</a:t>
            </a:r>
            <a:r>
              <a:rPr dirty="0" sz="2200" spc="-5">
                <a:latin typeface="Calibri"/>
                <a:cs typeface="Calibri"/>
              </a:rPr>
              <a:t> the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reflected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30">
                <a:latin typeface="Calibri"/>
                <a:cs typeface="Calibri"/>
              </a:rPr>
              <a:t>rays</a:t>
            </a:r>
            <a:r>
              <a:rPr dirty="0" sz="2200" spc="-2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on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 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absorber</a:t>
            </a:r>
            <a:r>
              <a:rPr dirty="0" sz="2200" spc="-2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remain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focused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with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respect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to</a:t>
            </a:r>
            <a:r>
              <a:rPr dirty="0" sz="2200" spc="2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changes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n </a:t>
            </a:r>
            <a:r>
              <a:rPr dirty="0" sz="2200" spc="-35">
                <a:latin typeface="Calibri"/>
                <a:cs typeface="Calibri"/>
              </a:rPr>
              <a:t>sun’s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elevation.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200" y="3886250"/>
            <a:ext cx="2743200" cy="258178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3145" y="221691"/>
            <a:ext cx="7677784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Fresnel </a:t>
            </a:r>
            <a:r>
              <a:rPr dirty="0" spc="-5"/>
              <a:t>Lens </a:t>
            </a:r>
            <a:r>
              <a:rPr dirty="0" spc="-20"/>
              <a:t>Concentrating</a:t>
            </a:r>
            <a:r>
              <a:rPr dirty="0" spc="25"/>
              <a:t> </a:t>
            </a:r>
            <a:r>
              <a:rPr dirty="0" spc="-10"/>
              <a:t>Collector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930910"/>
            <a:ext cx="8071484" cy="2841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55600" marR="50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5">
                <a:latin typeface="Calibri"/>
                <a:cs typeface="Calibri"/>
              </a:rPr>
              <a:t>In this </a:t>
            </a:r>
            <a:r>
              <a:rPr dirty="0" sz="2200" spc="-10">
                <a:latin typeface="Calibri"/>
                <a:cs typeface="Calibri"/>
              </a:rPr>
              <a:t>collector </a:t>
            </a:r>
            <a:r>
              <a:rPr dirty="0" sz="2200" spc="-5">
                <a:latin typeface="Calibri"/>
                <a:cs typeface="Calibri"/>
              </a:rPr>
              <a:t>a </a:t>
            </a:r>
            <a:r>
              <a:rPr dirty="0" sz="2200" spc="-10">
                <a:latin typeface="Calibri"/>
                <a:cs typeface="Calibri"/>
              </a:rPr>
              <a:t>Fresnel </a:t>
            </a:r>
            <a:r>
              <a:rPr dirty="0" sz="2200" spc="-5">
                <a:latin typeface="Calibri"/>
                <a:cs typeface="Calibri"/>
              </a:rPr>
              <a:t>lens which </a:t>
            </a:r>
            <a:r>
              <a:rPr dirty="0" sz="2200" spc="-10">
                <a:latin typeface="Calibri"/>
                <a:cs typeface="Calibri"/>
              </a:rPr>
              <a:t>consists </a:t>
            </a:r>
            <a:r>
              <a:rPr dirty="0" sz="2200">
                <a:latin typeface="Calibri"/>
                <a:cs typeface="Calibri"/>
              </a:rPr>
              <a:t>of </a:t>
            </a:r>
            <a:r>
              <a:rPr dirty="0" sz="2200" spc="-10">
                <a:latin typeface="Calibri"/>
                <a:cs typeface="Calibri"/>
              </a:rPr>
              <a:t>fine, </a:t>
            </a:r>
            <a:r>
              <a:rPr dirty="0" sz="2200" spc="-5">
                <a:latin typeface="Calibri"/>
                <a:cs typeface="Calibri"/>
              </a:rPr>
              <a:t>linear </a:t>
            </a:r>
            <a:r>
              <a:rPr dirty="0" sz="2200" spc="-15">
                <a:latin typeface="Calibri"/>
                <a:cs typeface="Calibri"/>
              </a:rPr>
              <a:t>grooves 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on </a:t>
            </a:r>
            <a:r>
              <a:rPr dirty="0" sz="2200" spc="-5">
                <a:latin typeface="Calibri"/>
                <a:cs typeface="Calibri"/>
              </a:rPr>
              <a:t>the </a:t>
            </a:r>
            <a:r>
              <a:rPr dirty="0" sz="2200" spc="-10">
                <a:latin typeface="Calibri"/>
                <a:cs typeface="Calibri"/>
              </a:rPr>
              <a:t>surface </a:t>
            </a:r>
            <a:r>
              <a:rPr dirty="0" sz="2200">
                <a:latin typeface="Calibri"/>
                <a:cs typeface="Calibri"/>
              </a:rPr>
              <a:t>of </a:t>
            </a:r>
            <a:r>
              <a:rPr dirty="0" sz="2200" spc="-15">
                <a:latin typeface="Calibri"/>
                <a:cs typeface="Calibri"/>
              </a:rPr>
              <a:t>refracting </a:t>
            </a:r>
            <a:r>
              <a:rPr dirty="0" sz="2200" spc="-10">
                <a:latin typeface="Calibri"/>
                <a:cs typeface="Calibri"/>
              </a:rPr>
              <a:t>material </a:t>
            </a:r>
            <a:r>
              <a:rPr dirty="0" sz="2200">
                <a:latin typeface="Calibri"/>
                <a:cs typeface="Calibri"/>
              </a:rPr>
              <a:t>of </a:t>
            </a:r>
            <a:r>
              <a:rPr dirty="0" sz="2200" spc="-10">
                <a:latin typeface="Calibri"/>
                <a:cs typeface="Calibri"/>
              </a:rPr>
              <a:t>optical quality </a:t>
            </a:r>
            <a:r>
              <a:rPr dirty="0" sz="2200">
                <a:latin typeface="Calibri"/>
                <a:cs typeface="Calibri"/>
              </a:rPr>
              <a:t>on </a:t>
            </a:r>
            <a:r>
              <a:rPr dirty="0" sz="2200" spc="-5">
                <a:latin typeface="Calibri"/>
                <a:cs typeface="Calibri"/>
              </a:rPr>
              <a:t>one </a:t>
            </a:r>
            <a:r>
              <a:rPr dirty="0" sz="2200" spc="-10">
                <a:latin typeface="Calibri"/>
                <a:cs typeface="Calibri"/>
              </a:rPr>
              <a:t>side </a:t>
            </a:r>
            <a:r>
              <a:rPr dirty="0" sz="2200" spc="-5">
                <a:latin typeface="Calibri"/>
                <a:cs typeface="Calibri"/>
              </a:rPr>
              <a:t> and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flat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on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other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side</a:t>
            </a:r>
            <a:r>
              <a:rPr dirty="0" sz="2200" spc="-5">
                <a:latin typeface="Calibri"/>
                <a:cs typeface="Calibri"/>
              </a:rPr>
              <a:t> is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used.</a:t>
            </a:r>
            <a:endParaRPr sz="2200">
              <a:latin typeface="Calibri"/>
              <a:cs typeface="Calibri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52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10">
                <a:latin typeface="Calibri"/>
                <a:cs typeface="Calibri"/>
              </a:rPr>
              <a:t>The </a:t>
            </a:r>
            <a:r>
              <a:rPr dirty="0" sz="2200" spc="-5">
                <a:latin typeface="Calibri"/>
                <a:cs typeface="Calibri"/>
              </a:rPr>
              <a:t>solar </a:t>
            </a:r>
            <a:r>
              <a:rPr dirty="0" sz="2200" spc="-15">
                <a:latin typeface="Calibri"/>
                <a:cs typeface="Calibri"/>
              </a:rPr>
              <a:t>radiations </a:t>
            </a:r>
            <a:r>
              <a:rPr dirty="0" sz="2200" spc="-5">
                <a:latin typeface="Calibri"/>
                <a:cs typeface="Calibri"/>
              </a:rPr>
              <a:t>which </a:t>
            </a:r>
            <a:r>
              <a:rPr dirty="0" sz="2200" spc="-15">
                <a:latin typeface="Calibri"/>
                <a:cs typeface="Calibri"/>
              </a:rPr>
              <a:t>fall </a:t>
            </a:r>
            <a:r>
              <a:rPr dirty="0" sz="2200" spc="-5">
                <a:latin typeface="Calibri"/>
                <a:cs typeface="Calibri"/>
              </a:rPr>
              <a:t>normal </a:t>
            </a:r>
            <a:r>
              <a:rPr dirty="0" sz="2200" spc="-15">
                <a:latin typeface="Calibri"/>
                <a:cs typeface="Calibri"/>
              </a:rPr>
              <a:t>to </a:t>
            </a:r>
            <a:r>
              <a:rPr dirty="0" sz="2200" spc="-5">
                <a:latin typeface="Calibri"/>
                <a:cs typeface="Calibri"/>
              </a:rPr>
              <a:t>the lens </a:t>
            </a:r>
            <a:r>
              <a:rPr dirty="0" sz="2200" spc="-10">
                <a:latin typeface="Calibri"/>
                <a:cs typeface="Calibri"/>
              </a:rPr>
              <a:t>are </a:t>
            </a:r>
            <a:r>
              <a:rPr dirty="0" sz="2200" spc="-15">
                <a:latin typeface="Calibri"/>
                <a:cs typeface="Calibri"/>
              </a:rPr>
              <a:t>refracted </a:t>
            </a:r>
            <a:r>
              <a:rPr dirty="0" sz="2200" spc="-10">
                <a:latin typeface="Calibri"/>
                <a:cs typeface="Calibri"/>
              </a:rPr>
              <a:t>by </a:t>
            </a:r>
            <a:r>
              <a:rPr dirty="0" sz="2200" spc="-5">
                <a:latin typeface="Calibri"/>
                <a:cs typeface="Calibri"/>
              </a:rPr>
              <a:t> the lens and </a:t>
            </a:r>
            <a:r>
              <a:rPr dirty="0" sz="2200" spc="-10">
                <a:latin typeface="Calibri"/>
                <a:cs typeface="Calibri"/>
              </a:rPr>
              <a:t>are focused </a:t>
            </a:r>
            <a:r>
              <a:rPr dirty="0" sz="2200">
                <a:latin typeface="Calibri"/>
                <a:cs typeface="Calibri"/>
              </a:rPr>
              <a:t>on </a:t>
            </a:r>
            <a:r>
              <a:rPr dirty="0" sz="2200" spc="-5">
                <a:latin typeface="Calibri"/>
                <a:cs typeface="Calibri"/>
              </a:rPr>
              <a:t>a line </a:t>
            </a:r>
            <a:r>
              <a:rPr dirty="0" sz="2200" spc="-10">
                <a:latin typeface="Calibri"/>
                <a:cs typeface="Calibri"/>
              </a:rPr>
              <a:t>where </a:t>
            </a:r>
            <a:r>
              <a:rPr dirty="0" sz="2200" spc="-5">
                <a:latin typeface="Calibri"/>
                <a:cs typeface="Calibri"/>
              </a:rPr>
              <a:t>the absorber </a:t>
            </a:r>
            <a:r>
              <a:rPr dirty="0" sz="2200" spc="-10">
                <a:latin typeface="Calibri"/>
                <a:cs typeface="Calibri"/>
              </a:rPr>
              <a:t>(receiver) </a:t>
            </a:r>
            <a:r>
              <a:rPr dirty="0" sz="2200" spc="-5">
                <a:latin typeface="Calibri"/>
                <a:cs typeface="Calibri"/>
              </a:rPr>
              <a:t> tube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is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placed.</a:t>
            </a:r>
            <a:endParaRPr sz="2200">
              <a:latin typeface="Calibri"/>
              <a:cs typeface="Calibri"/>
            </a:endParaRPr>
          </a:p>
          <a:p>
            <a:pPr algn="just" marL="355600" marR="5715" indent="-342900">
              <a:lnSpc>
                <a:spcPct val="100000"/>
              </a:lnSpc>
              <a:spcBef>
                <a:spcPts val="53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5">
                <a:latin typeface="Calibri"/>
                <a:cs typeface="Calibri"/>
              </a:rPr>
              <a:t>A </a:t>
            </a:r>
            <a:r>
              <a:rPr dirty="0" sz="2200" spc="-10">
                <a:latin typeface="Calibri"/>
                <a:cs typeface="Calibri"/>
              </a:rPr>
              <a:t>Fresnel </a:t>
            </a:r>
            <a:r>
              <a:rPr dirty="0" sz="2200" spc="-5">
                <a:latin typeface="Calibri"/>
                <a:cs typeface="Calibri"/>
              </a:rPr>
              <a:t>lens </a:t>
            </a:r>
            <a:r>
              <a:rPr dirty="0" sz="2200" spc="-10">
                <a:latin typeface="Calibri"/>
                <a:cs typeface="Calibri"/>
              </a:rPr>
              <a:t>collector </a:t>
            </a:r>
            <a:r>
              <a:rPr dirty="0" sz="2200" spc="-5">
                <a:latin typeface="Calibri"/>
                <a:cs typeface="Calibri"/>
              </a:rPr>
              <a:t>is </a:t>
            </a:r>
            <a:r>
              <a:rPr dirty="0" sz="2200" spc="-10">
                <a:latin typeface="Calibri"/>
                <a:cs typeface="Calibri"/>
              </a:rPr>
              <a:t>generally </a:t>
            </a:r>
            <a:r>
              <a:rPr dirty="0" sz="2200" spc="-5">
                <a:latin typeface="Calibri"/>
                <a:cs typeface="Calibri"/>
              </a:rPr>
              <a:t>made </a:t>
            </a:r>
            <a:r>
              <a:rPr dirty="0" sz="2200">
                <a:latin typeface="Calibri"/>
                <a:cs typeface="Calibri"/>
              </a:rPr>
              <a:t>of </a:t>
            </a:r>
            <a:r>
              <a:rPr dirty="0" sz="2200" spc="-5">
                <a:latin typeface="Calibri"/>
                <a:cs typeface="Calibri"/>
              </a:rPr>
              <a:t>acrylic </a:t>
            </a:r>
            <a:r>
              <a:rPr dirty="0" sz="2200" spc="-10">
                <a:latin typeface="Calibri"/>
                <a:cs typeface="Calibri"/>
              </a:rPr>
              <a:t>plastic </a:t>
            </a:r>
            <a:r>
              <a:rPr dirty="0" sz="2200" spc="-5">
                <a:latin typeface="Calibri"/>
                <a:cs typeface="Calibri"/>
              </a:rPr>
              <a:t>sheets 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having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overall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dimensions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of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4.7 m</a:t>
            </a:r>
            <a:r>
              <a:rPr dirty="0" sz="2200" spc="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×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0.05 m.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8345" y="4153348"/>
            <a:ext cx="3327654" cy="232365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3020" y="221691"/>
            <a:ext cx="499935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Parabolic</a:t>
            </a:r>
            <a:r>
              <a:rPr dirty="0" spc="-35"/>
              <a:t> </a:t>
            </a:r>
            <a:r>
              <a:rPr dirty="0" spc="-5"/>
              <a:t>Dish</a:t>
            </a:r>
            <a:r>
              <a:rPr dirty="0" spc="-35"/>
              <a:t> </a:t>
            </a:r>
            <a:r>
              <a:rPr dirty="0" spc="-10"/>
              <a:t>Collector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083310"/>
            <a:ext cx="8071484" cy="2171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635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">
                <a:latin typeface="Calibri"/>
                <a:cs typeface="Calibri"/>
              </a:rPr>
              <a:t>It</a:t>
            </a:r>
            <a:r>
              <a:rPr dirty="0" sz="2200" spc="8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is</a:t>
            </a:r>
            <a:r>
              <a:rPr dirty="0" sz="2200" spc="9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point</a:t>
            </a:r>
            <a:r>
              <a:rPr dirty="0" sz="2200" spc="9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focusing</a:t>
            </a:r>
            <a:r>
              <a:rPr dirty="0" sz="2200" spc="9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type</a:t>
            </a:r>
            <a:r>
              <a:rPr dirty="0" sz="2200" spc="1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collector</a:t>
            </a:r>
            <a:r>
              <a:rPr dirty="0" sz="2200" spc="8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which</a:t>
            </a:r>
            <a:r>
              <a:rPr dirty="0" sz="2200" spc="9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have</a:t>
            </a:r>
            <a:r>
              <a:rPr dirty="0" sz="2200" spc="8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</a:t>
            </a:r>
            <a:r>
              <a:rPr dirty="0" sz="2200" spc="9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mirror</a:t>
            </a:r>
            <a:r>
              <a:rPr dirty="0" sz="2200" spc="80">
                <a:latin typeface="Calibri"/>
                <a:cs typeface="Calibri"/>
              </a:rPr>
              <a:t> </a:t>
            </a:r>
            <a:r>
              <a:rPr dirty="0" sz="2200" spc="-25">
                <a:latin typeface="Calibri"/>
                <a:cs typeface="Calibri"/>
              </a:rPr>
              <a:t>like</a:t>
            </a:r>
            <a:r>
              <a:rPr dirty="0" sz="2200" spc="9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reflectors </a:t>
            </a:r>
            <a:r>
              <a:rPr dirty="0" sz="2200" spc="-48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and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an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absorber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at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 spc="1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focal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point.</a:t>
            </a:r>
            <a:endParaRPr sz="2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10">
                <a:latin typeface="Calibri"/>
                <a:cs typeface="Calibri"/>
              </a:rPr>
              <a:t>The</a:t>
            </a:r>
            <a:r>
              <a:rPr dirty="0" sz="2200" spc="21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concentrating</a:t>
            </a:r>
            <a:r>
              <a:rPr dirty="0" sz="2200" spc="19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ratio</a:t>
            </a:r>
            <a:r>
              <a:rPr dirty="0" sz="2200" spc="20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of</a:t>
            </a:r>
            <a:r>
              <a:rPr dirty="0" sz="2200" spc="2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these</a:t>
            </a:r>
            <a:r>
              <a:rPr dirty="0" sz="2200" spc="21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collectors</a:t>
            </a:r>
            <a:r>
              <a:rPr dirty="0" sz="2200" spc="204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is</a:t>
            </a:r>
            <a:r>
              <a:rPr dirty="0" sz="2200" spc="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100</a:t>
            </a:r>
            <a:r>
              <a:rPr dirty="0" sz="2200" spc="19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and</a:t>
            </a:r>
            <a:r>
              <a:rPr dirty="0" sz="2200" spc="19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temperature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dirty="0" sz="2200" spc="-5">
                <a:latin typeface="Calibri"/>
                <a:cs typeface="Calibri"/>
              </a:rPr>
              <a:t>of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receiver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can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reach</a:t>
            </a:r>
            <a:r>
              <a:rPr dirty="0" sz="2200" spc="-2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up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to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2000</a:t>
            </a:r>
            <a:r>
              <a:rPr dirty="0" sz="1400" spc="-5">
                <a:latin typeface="Calibri"/>
                <a:cs typeface="Calibri"/>
              </a:rPr>
              <a:t>0</a:t>
            </a:r>
            <a:r>
              <a:rPr dirty="0" sz="2200" spc="-5">
                <a:latin typeface="Calibri"/>
                <a:cs typeface="Calibri"/>
              </a:rPr>
              <a:t>C.</a:t>
            </a:r>
            <a:endParaRPr sz="22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5">
                <a:latin typeface="Calibri"/>
                <a:cs typeface="Calibri"/>
              </a:rPr>
              <a:t>These</a:t>
            </a:r>
            <a:r>
              <a:rPr dirty="0" sz="2200" spc="26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collectors</a:t>
            </a:r>
            <a:r>
              <a:rPr dirty="0" sz="2200" spc="25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have</a:t>
            </a:r>
            <a:r>
              <a:rPr dirty="0" sz="2200" spc="25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higher</a:t>
            </a:r>
            <a:r>
              <a:rPr dirty="0" sz="2200" spc="26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efficiency</a:t>
            </a:r>
            <a:r>
              <a:rPr dirty="0" sz="2200" spc="27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for</a:t>
            </a:r>
            <a:r>
              <a:rPr dirty="0" sz="2200" spc="26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converting</a:t>
            </a:r>
            <a:r>
              <a:rPr dirty="0" sz="2200" spc="24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solar</a:t>
            </a:r>
            <a:r>
              <a:rPr dirty="0" sz="2200" spc="254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energy </a:t>
            </a:r>
            <a:r>
              <a:rPr dirty="0" sz="2200" spc="-484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to</a:t>
            </a:r>
            <a:r>
              <a:rPr dirty="0" sz="2200" spc="-5">
                <a:latin typeface="Calibri"/>
                <a:cs typeface="Calibri"/>
              </a:rPr>
              <a:t> electricity</a:t>
            </a:r>
            <a:r>
              <a:rPr dirty="0" sz="2200" spc="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in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small-power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plant.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800" y="3429000"/>
            <a:ext cx="3200400" cy="31722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1006" y="186944"/>
            <a:ext cx="717486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0"/>
              <a:t>Extraterrestrial</a:t>
            </a:r>
            <a:r>
              <a:rPr dirty="0" sz="4400" spc="-45"/>
              <a:t> </a:t>
            </a:r>
            <a:r>
              <a:rPr dirty="0" sz="4400"/>
              <a:t>Solar</a:t>
            </a:r>
            <a:r>
              <a:rPr dirty="0" sz="4400" spc="-5"/>
              <a:t> Radiation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609090"/>
            <a:ext cx="25501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  <a:tab pos="1205865" algn="l"/>
              </a:tabLst>
            </a:pPr>
            <a:r>
              <a:rPr dirty="0" sz="3000" spc="-5">
                <a:latin typeface="Calibri"/>
                <a:cs typeface="Calibri"/>
              </a:rPr>
              <a:t>The	</a:t>
            </a:r>
            <a:r>
              <a:rPr dirty="0" sz="3000" spc="-15">
                <a:latin typeface="Calibri"/>
                <a:cs typeface="Calibri"/>
              </a:rPr>
              <a:t>intensity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36163" y="1609090"/>
            <a:ext cx="138811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5155" algn="l"/>
              </a:tabLst>
            </a:pPr>
            <a:r>
              <a:rPr dirty="0" sz="3000">
                <a:latin typeface="Calibri"/>
                <a:cs typeface="Calibri"/>
              </a:rPr>
              <a:t>of	</a:t>
            </a:r>
            <a:r>
              <a:rPr dirty="0" sz="3000" spc="-45">
                <a:latin typeface="Calibri"/>
                <a:cs typeface="Calibri"/>
              </a:rPr>
              <a:t>sun’s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74463" y="1609090"/>
            <a:ext cx="141478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>
                <a:latin typeface="Calibri"/>
                <a:cs typeface="Calibri"/>
              </a:rPr>
              <a:t>radiation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37401" y="1609090"/>
            <a:ext cx="197167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42085" algn="l"/>
              </a:tabLst>
            </a:pPr>
            <a:r>
              <a:rPr dirty="0" sz="3000" spc="-5">
                <a:latin typeface="Calibri"/>
                <a:cs typeface="Calibri"/>
              </a:rPr>
              <a:t>outsid</a:t>
            </a:r>
            <a:r>
              <a:rPr dirty="0" sz="3000">
                <a:latin typeface="Calibri"/>
                <a:cs typeface="Calibri"/>
              </a:rPr>
              <a:t>e	</a:t>
            </a:r>
            <a:r>
              <a:rPr dirty="0" sz="3000" spc="-10">
                <a:latin typeface="Calibri"/>
                <a:cs typeface="Calibri"/>
              </a:rPr>
              <a:t>t</a:t>
            </a:r>
            <a:r>
              <a:rPr dirty="0" sz="3000" spc="-5">
                <a:latin typeface="Calibri"/>
                <a:cs typeface="Calibri"/>
              </a:rPr>
              <a:t>he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8839" y="2066366"/>
            <a:ext cx="328104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9540" algn="l"/>
              </a:tabLst>
            </a:pPr>
            <a:r>
              <a:rPr dirty="0" sz="3000">
                <a:latin typeface="Calibri"/>
                <a:cs typeface="Calibri"/>
              </a:rPr>
              <a:t>ea</a:t>
            </a:r>
            <a:r>
              <a:rPr dirty="0" sz="3000" spc="-10">
                <a:latin typeface="Calibri"/>
                <a:cs typeface="Calibri"/>
              </a:rPr>
              <a:t>r</a:t>
            </a:r>
            <a:r>
              <a:rPr dirty="0" sz="3000">
                <a:latin typeface="Calibri"/>
                <a:cs typeface="Calibri"/>
              </a:rPr>
              <a:t>th</a:t>
            </a:r>
            <a:r>
              <a:rPr dirty="0" sz="3000" spc="-190">
                <a:latin typeface="Calibri"/>
                <a:cs typeface="Calibri"/>
              </a:rPr>
              <a:t>’</a:t>
            </a:r>
            <a:r>
              <a:rPr dirty="0" sz="3000">
                <a:latin typeface="Calibri"/>
                <a:cs typeface="Calibri"/>
              </a:rPr>
              <a:t>s</a:t>
            </a:r>
            <a:r>
              <a:rPr dirty="0" sz="3000">
                <a:latin typeface="Calibri"/>
                <a:cs typeface="Calibri"/>
              </a:rPr>
              <a:t>	</a:t>
            </a:r>
            <a:r>
              <a:rPr dirty="0" sz="3000" spc="-25">
                <a:latin typeface="Calibri"/>
                <a:cs typeface="Calibri"/>
              </a:rPr>
              <a:t>a</a:t>
            </a:r>
            <a:r>
              <a:rPr dirty="0" sz="3000">
                <a:latin typeface="Calibri"/>
                <a:cs typeface="Calibri"/>
              </a:rPr>
              <a:t>tmosph</a:t>
            </a:r>
            <a:r>
              <a:rPr dirty="0" sz="3000" spc="-25">
                <a:latin typeface="Calibri"/>
                <a:cs typeface="Calibri"/>
              </a:rPr>
              <a:t>e</a:t>
            </a:r>
            <a:r>
              <a:rPr dirty="0" sz="3000" spc="-40">
                <a:latin typeface="Calibri"/>
                <a:cs typeface="Calibri"/>
              </a:rPr>
              <a:t>r</a:t>
            </a:r>
            <a:r>
              <a:rPr dirty="0" sz="3000">
                <a:latin typeface="Calibri"/>
                <a:cs typeface="Calibri"/>
              </a:rPr>
              <a:t>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68495" y="2066366"/>
            <a:ext cx="4138929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2295" algn="l"/>
                <a:tab pos="1819910" algn="l"/>
              </a:tabLst>
            </a:pPr>
            <a:r>
              <a:rPr dirty="0" sz="3000" spc="-5">
                <a:latin typeface="Calibri"/>
                <a:cs typeface="Calibri"/>
              </a:rPr>
              <a:t>is	</a:t>
            </a:r>
            <a:r>
              <a:rPr dirty="0" sz="3000" spc="-10">
                <a:latin typeface="Calibri"/>
                <a:cs typeface="Calibri"/>
              </a:rPr>
              <a:t>called	</a:t>
            </a:r>
            <a:r>
              <a:rPr dirty="0" sz="3000" spc="-20">
                <a:latin typeface="Calibri"/>
                <a:cs typeface="Calibri"/>
              </a:rPr>
              <a:t>extraterrestrial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2523871"/>
            <a:ext cx="8074025" cy="407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5600" marR="508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latin typeface="Calibri"/>
                <a:cs typeface="Calibri"/>
              </a:rPr>
              <a:t>radiation.</a:t>
            </a:r>
            <a:r>
              <a:rPr dirty="0" sz="3000" spc="-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It</a:t>
            </a:r>
            <a:r>
              <a:rPr dirty="0" sz="3000" spc="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has</a:t>
            </a:r>
            <a:r>
              <a:rPr dirty="0" sz="300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no</a:t>
            </a:r>
            <a:r>
              <a:rPr dirty="0" sz="3000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diffuse</a:t>
            </a:r>
            <a:r>
              <a:rPr dirty="0" sz="3000" spc="-5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components.</a:t>
            </a:r>
            <a:r>
              <a:rPr dirty="0" sz="3000" spc="-5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The </a:t>
            </a:r>
            <a:r>
              <a:rPr dirty="0" sz="3000" spc="-5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radiations </a:t>
            </a:r>
            <a:r>
              <a:rPr dirty="0" sz="3000" spc="-15">
                <a:latin typeface="Calibri"/>
                <a:cs typeface="Calibri"/>
              </a:rPr>
              <a:t>are </a:t>
            </a:r>
            <a:r>
              <a:rPr dirty="0" sz="3000" spc="-10">
                <a:latin typeface="Calibri"/>
                <a:cs typeface="Calibri"/>
              </a:rPr>
              <a:t>measured </a:t>
            </a:r>
            <a:r>
              <a:rPr dirty="0" sz="3000">
                <a:latin typeface="Calibri"/>
                <a:cs typeface="Calibri"/>
              </a:rPr>
              <a:t>as </a:t>
            </a:r>
            <a:r>
              <a:rPr dirty="0" sz="3000" spc="-5">
                <a:latin typeface="Calibri"/>
                <a:cs typeface="Calibri"/>
              </a:rPr>
              <a:t>an </a:t>
            </a:r>
            <a:r>
              <a:rPr dirty="0" sz="3000" spc="-30">
                <a:latin typeface="Calibri"/>
                <a:cs typeface="Calibri"/>
              </a:rPr>
              <a:t>average </a:t>
            </a:r>
            <a:r>
              <a:rPr dirty="0" sz="3000" spc="-5">
                <a:latin typeface="Calibri"/>
                <a:cs typeface="Calibri"/>
              </a:rPr>
              <a:t>earth-sun </a:t>
            </a:r>
            <a:r>
              <a:rPr dirty="0" sz="3000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distance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on a</a:t>
            </a:r>
            <a:r>
              <a:rPr dirty="0" sz="3000" spc="-10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surface</a:t>
            </a:r>
            <a:r>
              <a:rPr dirty="0" sz="3000" spc="-5">
                <a:latin typeface="Calibri"/>
                <a:cs typeface="Calibri"/>
              </a:rPr>
              <a:t> normal</a:t>
            </a:r>
            <a:r>
              <a:rPr dirty="0" sz="3000" spc="20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to</a:t>
            </a:r>
            <a:r>
              <a:rPr dirty="0" sz="3000" spc="-25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radiation.</a:t>
            </a:r>
            <a:endParaRPr sz="3000">
              <a:latin typeface="Calibri"/>
              <a:cs typeface="Calibri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3000" spc="-5">
                <a:latin typeface="Calibri"/>
                <a:cs typeface="Calibri"/>
              </a:rPr>
              <a:t>The </a:t>
            </a:r>
            <a:r>
              <a:rPr dirty="0" sz="3000" spc="-10">
                <a:latin typeface="Calibri"/>
                <a:cs typeface="Calibri"/>
              </a:rPr>
              <a:t>energy </a:t>
            </a:r>
            <a:r>
              <a:rPr dirty="0" sz="3000" spc="-5">
                <a:latin typeface="Calibri"/>
                <a:cs typeface="Calibri"/>
              </a:rPr>
              <a:t>flux is </a:t>
            </a:r>
            <a:r>
              <a:rPr dirty="0" sz="3000" spc="-10">
                <a:latin typeface="Calibri"/>
                <a:cs typeface="Calibri"/>
              </a:rPr>
              <a:t>called </a:t>
            </a:r>
            <a:r>
              <a:rPr dirty="0" sz="3000" spc="-5">
                <a:latin typeface="Calibri"/>
                <a:cs typeface="Calibri"/>
              </a:rPr>
              <a:t>solar </a:t>
            </a:r>
            <a:r>
              <a:rPr dirty="0" sz="3000" spc="-15">
                <a:latin typeface="Calibri"/>
                <a:cs typeface="Calibri"/>
              </a:rPr>
              <a:t>radiation </a:t>
            </a:r>
            <a:r>
              <a:rPr dirty="0" sz="3000">
                <a:latin typeface="Calibri"/>
                <a:cs typeface="Calibri"/>
              </a:rPr>
              <a:t>and </a:t>
            </a:r>
            <a:r>
              <a:rPr dirty="0" sz="3000" spc="-20">
                <a:latin typeface="Calibri"/>
                <a:cs typeface="Calibri"/>
              </a:rPr>
              <a:t>may </a:t>
            </a:r>
            <a:r>
              <a:rPr dirty="0" sz="3000" spc="-15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be</a:t>
            </a:r>
            <a:r>
              <a:rPr dirty="0" sz="3000" spc="-30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defined</a:t>
            </a:r>
            <a:r>
              <a:rPr dirty="0" sz="3000" spc="20">
                <a:latin typeface="Calibri"/>
                <a:cs typeface="Calibri"/>
              </a:rPr>
              <a:t> </a:t>
            </a:r>
            <a:r>
              <a:rPr dirty="0" sz="3000">
                <a:latin typeface="Calibri"/>
                <a:cs typeface="Calibri"/>
              </a:rPr>
              <a:t>as</a:t>
            </a:r>
            <a:endParaRPr sz="3000">
              <a:latin typeface="Calibri"/>
              <a:cs typeface="Calibri"/>
            </a:endParaRPr>
          </a:p>
          <a:p>
            <a:pPr algn="just" marL="756285" marR="6985" indent="-287020">
              <a:lnSpc>
                <a:spcPct val="100000"/>
              </a:lnSpc>
              <a:spcBef>
                <a:spcPts val="650"/>
              </a:spcBef>
            </a:pPr>
            <a:r>
              <a:rPr dirty="0" sz="2600">
                <a:latin typeface="Arial MT"/>
                <a:cs typeface="Arial MT"/>
              </a:rPr>
              <a:t>– </a:t>
            </a:r>
            <a:r>
              <a:rPr dirty="0" sz="2600" spc="-5" b="1">
                <a:latin typeface="Calibri"/>
                <a:cs typeface="Calibri"/>
              </a:rPr>
              <a:t>The energy </a:t>
            </a:r>
            <a:r>
              <a:rPr dirty="0" sz="2600" spc="-10" b="1">
                <a:latin typeface="Calibri"/>
                <a:cs typeface="Calibri"/>
              </a:rPr>
              <a:t>received from </a:t>
            </a:r>
            <a:r>
              <a:rPr dirty="0" sz="2600" spc="-5" b="1">
                <a:latin typeface="Calibri"/>
                <a:cs typeface="Calibri"/>
              </a:rPr>
              <a:t>the </a:t>
            </a:r>
            <a:r>
              <a:rPr dirty="0" sz="2600" spc="5" b="1">
                <a:latin typeface="Calibri"/>
                <a:cs typeface="Calibri"/>
              </a:rPr>
              <a:t>sun </a:t>
            </a:r>
            <a:r>
              <a:rPr dirty="0" sz="2600" spc="-5" b="1">
                <a:latin typeface="Calibri"/>
                <a:cs typeface="Calibri"/>
              </a:rPr>
              <a:t>per </a:t>
            </a:r>
            <a:r>
              <a:rPr dirty="0" sz="2600" b="1">
                <a:latin typeface="Calibri"/>
                <a:cs typeface="Calibri"/>
              </a:rPr>
              <a:t>unit </a:t>
            </a:r>
            <a:r>
              <a:rPr dirty="0" sz="2600" spc="-5" b="1">
                <a:latin typeface="Calibri"/>
                <a:cs typeface="Calibri"/>
              </a:rPr>
              <a:t>time </a:t>
            </a:r>
            <a:r>
              <a:rPr dirty="0" sz="2600" b="1">
                <a:latin typeface="Calibri"/>
                <a:cs typeface="Calibri"/>
              </a:rPr>
              <a:t>on a </a:t>
            </a:r>
            <a:r>
              <a:rPr dirty="0" sz="2600" spc="5" b="1">
                <a:latin typeface="Calibri"/>
                <a:cs typeface="Calibri"/>
              </a:rPr>
              <a:t> </a:t>
            </a:r>
            <a:r>
              <a:rPr dirty="0" sz="2600" spc="-5" b="1">
                <a:latin typeface="Calibri"/>
                <a:cs typeface="Calibri"/>
              </a:rPr>
              <a:t>unit </a:t>
            </a:r>
            <a:r>
              <a:rPr dirty="0" sz="2600" spc="-10" b="1">
                <a:latin typeface="Calibri"/>
                <a:cs typeface="Calibri"/>
              </a:rPr>
              <a:t>area </a:t>
            </a:r>
            <a:r>
              <a:rPr dirty="0" sz="2600" b="1">
                <a:latin typeface="Calibri"/>
                <a:cs typeface="Calibri"/>
              </a:rPr>
              <a:t>of </a:t>
            </a:r>
            <a:r>
              <a:rPr dirty="0" sz="2600" spc="-5" b="1">
                <a:latin typeface="Calibri"/>
                <a:cs typeface="Calibri"/>
              </a:rPr>
              <a:t>surface, </a:t>
            </a:r>
            <a:r>
              <a:rPr dirty="0" sz="2600" b="1">
                <a:latin typeface="Calibri"/>
                <a:cs typeface="Calibri"/>
              </a:rPr>
              <a:t>perpendicular </a:t>
            </a:r>
            <a:r>
              <a:rPr dirty="0" sz="2600" spc="-15" b="1">
                <a:latin typeface="Calibri"/>
                <a:cs typeface="Calibri"/>
              </a:rPr>
              <a:t>to </a:t>
            </a:r>
            <a:r>
              <a:rPr dirty="0" sz="2600" b="1">
                <a:latin typeface="Calibri"/>
                <a:cs typeface="Calibri"/>
              </a:rPr>
              <a:t>the </a:t>
            </a:r>
            <a:r>
              <a:rPr dirty="0" sz="2600" spc="-5" b="1">
                <a:latin typeface="Calibri"/>
                <a:cs typeface="Calibri"/>
              </a:rPr>
              <a:t>direction </a:t>
            </a:r>
            <a:r>
              <a:rPr dirty="0" sz="2600" b="1">
                <a:latin typeface="Calibri"/>
                <a:cs typeface="Calibri"/>
              </a:rPr>
              <a:t>of </a:t>
            </a:r>
            <a:r>
              <a:rPr dirty="0" sz="2600" spc="-575" b="1">
                <a:latin typeface="Calibri"/>
                <a:cs typeface="Calibri"/>
              </a:rPr>
              <a:t> </a:t>
            </a:r>
            <a:r>
              <a:rPr dirty="0" sz="2600" spc="-10" b="1">
                <a:latin typeface="Calibri"/>
                <a:cs typeface="Calibri"/>
              </a:rPr>
              <a:t>propagation</a:t>
            </a:r>
            <a:r>
              <a:rPr dirty="0" sz="2600" spc="-5" b="1">
                <a:latin typeface="Calibri"/>
                <a:cs typeface="Calibri"/>
              </a:rPr>
              <a:t> </a:t>
            </a:r>
            <a:r>
              <a:rPr dirty="0" sz="2600" b="1">
                <a:latin typeface="Calibri"/>
                <a:cs typeface="Calibri"/>
              </a:rPr>
              <a:t>of</a:t>
            </a:r>
            <a:r>
              <a:rPr dirty="0" sz="2600" spc="5" b="1">
                <a:latin typeface="Calibri"/>
                <a:cs typeface="Calibri"/>
              </a:rPr>
              <a:t> </a:t>
            </a:r>
            <a:r>
              <a:rPr dirty="0" sz="2600" spc="-5" b="1">
                <a:latin typeface="Calibri"/>
                <a:cs typeface="Calibri"/>
              </a:rPr>
              <a:t>the</a:t>
            </a:r>
            <a:r>
              <a:rPr dirty="0" sz="2600" b="1">
                <a:latin typeface="Calibri"/>
                <a:cs typeface="Calibri"/>
              </a:rPr>
              <a:t> </a:t>
            </a:r>
            <a:r>
              <a:rPr dirty="0" sz="2600" spc="-10" b="1">
                <a:latin typeface="Calibri"/>
                <a:cs typeface="Calibri"/>
              </a:rPr>
              <a:t>radiation</a:t>
            </a:r>
            <a:r>
              <a:rPr dirty="0" sz="2600" spc="-5" b="1">
                <a:latin typeface="Calibri"/>
                <a:cs typeface="Calibri"/>
              </a:rPr>
              <a:t> </a:t>
            </a:r>
            <a:r>
              <a:rPr dirty="0" sz="2600" spc="-10" b="1">
                <a:latin typeface="Calibri"/>
                <a:cs typeface="Calibri"/>
              </a:rPr>
              <a:t>at</a:t>
            </a:r>
            <a:r>
              <a:rPr dirty="0" sz="2600" spc="-5" b="1">
                <a:latin typeface="Calibri"/>
                <a:cs typeface="Calibri"/>
              </a:rPr>
              <a:t> the</a:t>
            </a:r>
            <a:r>
              <a:rPr dirty="0" sz="2600" b="1">
                <a:latin typeface="Calibri"/>
                <a:cs typeface="Calibri"/>
              </a:rPr>
              <a:t> </a:t>
            </a:r>
            <a:r>
              <a:rPr dirty="0" sz="2600" spc="-20" b="1">
                <a:latin typeface="Calibri"/>
                <a:cs typeface="Calibri"/>
              </a:rPr>
              <a:t>earth’s</a:t>
            </a:r>
            <a:r>
              <a:rPr dirty="0" sz="2600" spc="-15" b="1">
                <a:latin typeface="Calibri"/>
                <a:cs typeface="Calibri"/>
              </a:rPr>
              <a:t> </a:t>
            </a:r>
            <a:r>
              <a:rPr dirty="0" sz="2600" spc="-5" b="1">
                <a:latin typeface="Calibri"/>
                <a:cs typeface="Calibri"/>
              </a:rPr>
              <a:t>mean </a:t>
            </a:r>
            <a:r>
              <a:rPr dirty="0" sz="2600" b="1">
                <a:latin typeface="Calibri"/>
                <a:cs typeface="Calibri"/>
              </a:rPr>
              <a:t> </a:t>
            </a:r>
            <a:r>
              <a:rPr dirty="0" sz="2600" spc="-10" b="1">
                <a:latin typeface="Calibri"/>
                <a:cs typeface="Calibri"/>
              </a:rPr>
              <a:t>distance</a:t>
            </a:r>
            <a:r>
              <a:rPr dirty="0" sz="2600" spc="-5" b="1">
                <a:latin typeface="Calibri"/>
                <a:cs typeface="Calibri"/>
              </a:rPr>
              <a:t> </a:t>
            </a:r>
            <a:r>
              <a:rPr dirty="0" sz="2600" spc="-10" b="1">
                <a:latin typeface="Calibri"/>
                <a:cs typeface="Calibri"/>
              </a:rPr>
              <a:t>from</a:t>
            </a:r>
            <a:r>
              <a:rPr dirty="0" sz="2600" spc="-5" b="1">
                <a:latin typeface="Calibri"/>
                <a:cs typeface="Calibri"/>
              </a:rPr>
              <a:t> the</a:t>
            </a:r>
            <a:r>
              <a:rPr dirty="0" sz="2600" spc="10" b="1">
                <a:latin typeface="Calibri"/>
                <a:cs typeface="Calibri"/>
              </a:rPr>
              <a:t> </a:t>
            </a:r>
            <a:r>
              <a:rPr dirty="0" sz="2600" b="1">
                <a:latin typeface="Calibri"/>
                <a:cs typeface="Calibri"/>
              </a:rPr>
              <a:t>sun</a:t>
            </a:r>
            <a:r>
              <a:rPr dirty="0" sz="2600" spc="-10" b="1">
                <a:latin typeface="Calibri"/>
                <a:cs typeface="Calibri"/>
              </a:rPr>
              <a:t> </a:t>
            </a:r>
            <a:r>
              <a:rPr dirty="0" sz="2600" spc="-5" b="1">
                <a:latin typeface="Calibri"/>
                <a:cs typeface="Calibri"/>
              </a:rPr>
              <a:t>outside</a:t>
            </a:r>
            <a:r>
              <a:rPr dirty="0" sz="2600" spc="15" b="1">
                <a:latin typeface="Calibri"/>
                <a:cs typeface="Calibri"/>
              </a:rPr>
              <a:t> </a:t>
            </a:r>
            <a:r>
              <a:rPr dirty="0" sz="2600" spc="-5" b="1">
                <a:latin typeface="Calibri"/>
                <a:cs typeface="Calibri"/>
              </a:rPr>
              <a:t>the</a:t>
            </a:r>
            <a:r>
              <a:rPr dirty="0" sz="2600" spc="5" b="1">
                <a:latin typeface="Calibri"/>
                <a:cs typeface="Calibri"/>
              </a:rPr>
              <a:t> </a:t>
            </a:r>
            <a:r>
              <a:rPr dirty="0" sz="2600" spc="-25" b="1">
                <a:latin typeface="Calibri"/>
                <a:cs typeface="Calibri"/>
              </a:rPr>
              <a:t>atmosphere.”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514" y="255523"/>
            <a:ext cx="74168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5"/>
              <a:t>Types</a:t>
            </a:r>
            <a:r>
              <a:rPr dirty="0" sz="3600" spc="-30"/>
              <a:t> </a:t>
            </a:r>
            <a:r>
              <a:rPr dirty="0" sz="3600"/>
              <a:t>of</a:t>
            </a:r>
            <a:r>
              <a:rPr dirty="0" sz="3600" spc="-5"/>
              <a:t> </a:t>
            </a:r>
            <a:r>
              <a:rPr dirty="0" sz="3600"/>
              <a:t>Solar</a:t>
            </a:r>
            <a:r>
              <a:rPr dirty="0" sz="3600" spc="-10"/>
              <a:t> </a:t>
            </a:r>
            <a:r>
              <a:rPr dirty="0" sz="3600" spc="-15"/>
              <a:t>Concentrating</a:t>
            </a:r>
            <a:r>
              <a:rPr dirty="0" sz="3600" spc="15"/>
              <a:t> </a:t>
            </a:r>
            <a:r>
              <a:rPr dirty="0" sz="3600" spc="-15"/>
              <a:t>Collectors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904608"/>
            <a:ext cx="7320915" cy="5502275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3000" spc="-5">
                <a:latin typeface="Calibri"/>
                <a:cs typeface="Calibri"/>
              </a:rPr>
              <a:t>These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are</a:t>
            </a:r>
            <a:r>
              <a:rPr dirty="0" sz="3000" spc="-2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further</a:t>
            </a:r>
            <a:r>
              <a:rPr dirty="0" sz="300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divided</a:t>
            </a:r>
            <a:r>
              <a:rPr dirty="0" sz="3000" spc="-20">
                <a:latin typeface="Calibri"/>
                <a:cs typeface="Calibri"/>
              </a:rPr>
              <a:t> </a:t>
            </a:r>
            <a:r>
              <a:rPr dirty="0" sz="3000" spc="-15">
                <a:latin typeface="Calibri"/>
                <a:cs typeface="Calibri"/>
              </a:rPr>
              <a:t>into</a:t>
            </a:r>
            <a:r>
              <a:rPr dirty="0" sz="3000" spc="-25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two </a:t>
            </a:r>
            <a:r>
              <a:rPr dirty="0" sz="3000" spc="-15">
                <a:latin typeface="Calibri"/>
                <a:cs typeface="Calibri"/>
              </a:rPr>
              <a:t>categories</a:t>
            </a:r>
            <a:endParaRPr sz="30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756920" algn="l"/>
              </a:tabLst>
            </a:pPr>
            <a:r>
              <a:rPr dirty="0" sz="2600" spc="-10">
                <a:solidFill>
                  <a:srgbClr val="FF0000"/>
                </a:solidFill>
                <a:latin typeface="Calibri"/>
                <a:cs typeface="Calibri"/>
              </a:rPr>
              <a:t>Focusing</a:t>
            </a:r>
            <a:r>
              <a:rPr dirty="0" sz="2600" spc="-2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type</a:t>
            </a:r>
            <a:r>
              <a:rPr dirty="0" sz="2600" spc="-2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FF0000"/>
                </a:solidFill>
                <a:latin typeface="Calibri"/>
                <a:cs typeface="Calibri"/>
              </a:rPr>
              <a:t>or</a:t>
            </a:r>
            <a:r>
              <a:rPr dirty="0" sz="2600" spc="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FF0000"/>
                </a:solidFill>
                <a:latin typeface="Calibri"/>
                <a:cs typeface="Calibri"/>
              </a:rPr>
              <a:t>concentrating</a:t>
            </a:r>
            <a:r>
              <a:rPr dirty="0" sz="2600" spc="-2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type</a:t>
            </a:r>
            <a:r>
              <a:rPr dirty="0" sz="2600" spc="-1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FF0000"/>
                </a:solidFill>
                <a:latin typeface="Calibri"/>
                <a:cs typeface="Calibri"/>
              </a:rPr>
              <a:t>collectors</a:t>
            </a:r>
            <a:endParaRPr sz="26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315"/>
              </a:spcBef>
              <a:buFont typeface="Arial MT"/>
              <a:buChar char="–"/>
              <a:tabLst>
                <a:tab pos="756920" algn="l"/>
              </a:tabLst>
            </a:pPr>
            <a:r>
              <a:rPr dirty="0" sz="2600" spc="-10">
                <a:solidFill>
                  <a:srgbClr val="FF0000"/>
                </a:solidFill>
                <a:latin typeface="Calibri"/>
                <a:cs typeface="Calibri"/>
              </a:rPr>
              <a:t>Non-focusing</a:t>
            </a:r>
            <a:r>
              <a:rPr dirty="0" sz="2600" spc="-3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type</a:t>
            </a:r>
            <a:r>
              <a:rPr dirty="0" sz="2600" spc="-2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FF0000"/>
                </a:solidFill>
                <a:latin typeface="Calibri"/>
                <a:cs typeface="Calibri"/>
              </a:rPr>
              <a:t>collectors</a:t>
            </a:r>
            <a:endParaRPr sz="2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FF0000"/>
              </a:buClr>
              <a:buFont typeface="Arial MT"/>
              <a:buChar char="–"/>
            </a:pPr>
            <a:endParaRPr sz="35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3000" spc="-10" b="1">
                <a:latin typeface="Calibri"/>
                <a:cs typeface="Calibri"/>
              </a:rPr>
              <a:t>Focusing</a:t>
            </a:r>
            <a:r>
              <a:rPr dirty="0" sz="3000" spc="-25" b="1">
                <a:latin typeface="Calibri"/>
                <a:cs typeface="Calibri"/>
              </a:rPr>
              <a:t> </a:t>
            </a:r>
            <a:r>
              <a:rPr dirty="0" sz="3000" spc="-30" b="1">
                <a:latin typeface="Calibri"/>
                <a:cs typeface="Calibri"/>
              </a:rPr>
              <a:t>Type</a:t>
            </a:r>
            <a:r>
              <a:rPr dirty="0" sz="3000" spc="10" b="1">
                <a:latin typeface="Calibri"/>
                <a:cs typeface="Calibri"/>
              </a:rPr>
              <a:t> </a:t>
            </a:r>
            <a:r>
              <a:rPr dirty="0" sz="3000" spc="-15" b="1">
                <a:latin typeface="Calibri"/>
                <a:cs typeface="Calibri"/>
              </a:rPr>
              <a:t>Concentrator:</a:t>
            </a:r>
            <a:endParaRPr sz="3000">
              <a:latin typeface="Calibri"/>
              <a:cs typeface="Calibri"/>
            </a:endParaRPr>
          </a:p>
          <a:p>
            <a:pPr marL="1155700" indent="-22923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dirty="0" sz="2200" spc="-15">
                <a:latin typeface="Calibri"/>
                <a:cs typeface="Calibri"/>
              </a:rPr>
              <a:t>Parabolic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trough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reflector</a:t>
            </a:r>
            <a:endParaRPr sz="2200">
              <a:latin typeface="Calibri"/>
              <a:cs typeface="Calibri"/>
            </a:endParaRPr>
          </a:p>
          <a:p>
            <a:pPr marL="1155700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dirty="0" sz="2200" spc="-10">
                <a:latin typeface="Calibri"/>
                <a:cs typeface="Calibri"/>
              </a:rPr>
              <a:t>Mirror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strip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 spc="-35">
                <a:latin typeface="Calibri"/>
                <a:cs typeface="Calibri"/>
              </a:rPr>
              <a:t>reflector,</a:t>
            </a:r>
            <a:endParaRPr sz="2200">
              <a:latin typeface="Calibri"/>
              <a:cs typeface="Calibri"/>
            </a:endParaRPr>
          </a:p>
          <a:p>
            <a:pPr marL="1155700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dirty="0" sz="2200" spc="-10">
                <a:latin typeface="Calibri"/>
                <a:cs typeface="Calibri"/>
              </a:rPr>
              <a:t>Fresnel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lens</a:t>
            </a:r>
            <a:r>
              <a:rPr dirty="0" sz="2200" spc="-2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collector</a:t>
            </a:r>
            <a:endParaRPr sz="2200">
              <a:latin typeface="Calibri"/>
              <a:cs typeface="Calibri"/>
            </a:endParaRPr>
          </a:p>
          <a:p>
            <a:pPr marL="1155700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dirty="0" sz="2200" spc="-15">
                <a:latin typeface="Calibri"/>
                <a:cs typeface="Calibri"/>
              </a:rPr>
              <a:t>Parabolic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dish collector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3000" spc="-5" b="1">
                <a:latin typeface="Calibri"/>
                <a:cs typeface="Calibri"/>
              </a:rPr>
              <a:t>Non-Focusing</a:t>
            </a:r>
            <a:r>
              <a:rPr dirty="0" sz="3000" spc="-35" b="1">
                <a:latin typeface="Calibri"/>
                <a:cs typeface="Calibri"/>
              </a:rPr>
              <a:t> </a:t>
            </a:r>
            <a:r>
              <a:rPr dirty="0" sz="3000" spc="-30" b="1">
                <a:latin typeface="Calibri"/>
                <a:cs typeface="Calibri"/>
              </a:rPr>
              <a:t>Type</a:t>
            </a:r>
            <a:r>
              <a:rPr dirty="0" sz="3000" spc="-15" b="1">
                <a:latin typeface="Calibri"/>
                <a:cs typeface="Calibri"/>
              </a:rPr>
              <a:t> </a:t>
            </a:r>
            <a:r>
              <a:rPr dirty="0" sz="3000" spc="-10" b="1">
                <a:latin typeface="Calibri"/>
                <a:cs typeface="Calibri"/>
              </a:rPr>
              <a:t>Collectors:</a:t>
            </a:r>
            <a:endParaRPr sz="3000">
              <a:latin typeface="Calibri"/>
              <a:cs typeface="Calibri"/>
            </a:endParaRPr>
          </a:p>
          <a:p>
            <a:pPr lvl="1" marL="1155700" indent="-22923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dirty="0" sz="2200" spc="-15">
                <a:latin typeface="Calibri"/>
                <a:cs typeface="Calibri"/>
              </a:rPr>
              <a:t>Flat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plate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collector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with </a:t>
            </a:r>
            <a:r>
              <a:rPr dirty="0" sz="2200" spc="-10">
                <a:latin typeface="Calibri"/>
                <a:cs typeface="Calibri"/>
              </a:rPr>
              <a:t>plane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reflector</a:t>
            </a:r>
            <a:endParaRPr sz="2200">
              <a:latin typeface="Calibri"/>
              <a:cs typeface="Calibri"/>
            </a:endParaRPr>
          </a:p>
          <a:p>
            <a:pPr lvl="1" marL="1155700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dirty="0" sz="2200" spc="-5">
                <a:latin typeface="Calibri"/>
                <a:cs typeface="Calibri"/>
              </a:rPr>
              <a:t>Compound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parabolic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concentrator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3554" y="255523"/>
            <a:ext cx="75330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Flat</a:t>
            </a:r>
            <a:r>
              <a:rPr dirty="0" sz="3600" spc="-30"/>
              <a:t> </a:t>
            </a:r>
            <a:r>
              <a:rPr dirty="0" sz="3600" spc="-20"/>
              <a:t>Plate</a:t>
            </a:r>
            <a:r>
              <a:rPr dirty="0" sz="3600" spc="-10"/>
              <a:t> Collector</a:t>
            </a:r>
            <a:r>
              <a:rPr dirty="0" sz="3600" spc="-5"/>
              <a:t> </a:t>
            </a:r>
            <a:r>
              <a:rPr dirty="0" sz="3600"/>
              <a:t>with</a:t>
            </a:r>
            <a:r>
              <a:rPr dirty="0" sz="3600" spc="-10"/>
              <a:t> </a:t>
            </a:r>
            <a:r>
              <a:rPr dirty="0" sz="3600" spc="-5"/>
              <a:t>Plane</a:t>
            </a:r>
            <a:r>
              <a:rPr dirty="0" sz="3600" spc="-10"/>
              <a:t> </a:t>
            </a:r>
            <a:r>
              <a:rPr dirty="0" sz="3600" spc="-15"/>
              <a:t>Reflector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1007110"/>
            <a:ext cx="8074659" cy="21043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55600" marR="50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5">
                <a:latin typeface="Calibri"/>
                <a:cs typeface="Calibri"/>
              </a:rPr>
              <a:t>It </a:t>
            </a:r>
            <a:r>
              <a:rPr dirty="0" sz="2200" spc="-10">
                <a:latin typeface="Calibri"/>
                <a:cs typeface="Calibri"/>
              </a:rPr>
              <a:t>uses </a:t>
            </a:r>
            <a:r>
              <a:rPr dirty="0" sz="2200" spc="-5">
                <a:latin typeface="Calibri"/>
                <a:cs typeface="Calibri"/>
              </a:rPr>
              <a:t>a </a:t>
            </a:r>
            <a:r>
              <a:rPr dirty="0" sz="2200" spc="-15">
                <a:latin typeface="Calibri"/>
                <a:cs typeface="Calibri"/>
              </a:rPr>
              <a:t>flat plate </a:t>
            </a:r>
            <a:r>
              <a:rPr dirty="0" sz="2200" spc="-10">
                <a:latin typeface="Calibri"/>
                <a:cs typeface="Calibri"/>
              </a:rPr>
              <a:t>collector </a:t>
            </a:r>
            <a:r>
              <a:rPr dirty="0" sz="2200" spc="-5">
                <a:latin typeface="Calibri"/>
                <a:cs typeface="Calibri"/>
              </a:rPr>
              <a:t>with </a:t>
            </a:r>
            <a:r>
              <a:rPr dirty="0" sz="2200" spc="-10">
                <a:latin typeface="Calibri"/>
                <a:cs typeface="Calibri"/>
              </a:rPr>
              <a:t>plane mirror </a:t>
            </a:r>
            <a:r>
              <a:rPr dirty="0" sz="2200" spc="-15">
                <a:latin typeface="Calibri"/>
                <a:cs typeface="Calibri"/>
              </a:rPr>
              <a:t>reflector attached </a:t>
            </a:r>
            <a:r>
              <a:rPr dirty="0" sz="2200" spc="10">
                <a:latin typeface="Calibri"/>
                <a:cs typeface="Calibri"/>
              </a:rPr>
              <a:t>on </a:t>
            </a:r>
            <a:r>
              <a:rPr dirty="0" sz="2200" spc="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its </a:t>
            </a:r>
            <a:r>
              <a:rPr dirty="0" sz="2200" spc="-10">
                <a:latin typeface="Calibri"/>
                <a:cs typeface="Calibri"/>
              </a:rPr>
              <a:t>edges </a:t>
            </a:r>
            <a:r>
              <a:rPr dirty="0" sz="2200" spc="-20">
                <a:latin typeface="Calibri"/>
                <a:cs typeface="Calibri"/>
              </a:rPr>
              <a:t>to </a:t>
            </a:r>
            <a:r>
              <a:rPr dirty="0" sz="2200" spc="-10">
                <a:latin typeface="Calibri"/>
                <a:cs typeface="Calibri"/>
              </a:rPr>
              <a:t>reflect </a:t>
            </a:r>
            <a:r>
              <a:rPr dirty="0" sz="2200" spc="-5">
                <a:latin typeface="Calibri"/>
                <a:cs typeface="Calibri"/>
              </a:rPr>
              <a:t>the additional solar </a:t>
            </a:r>
            <a:r>
              <a:rPr dirty="0" sz="2200" spc="-10">
                <a:latin typeface="Calibri"/>
                <a:cs typeface="Calibri"/>
              </a:rPr>
              <a:t>radiations </a:t>
            </a:r>
            <a:r>
              <a:rPr dirty="0" sz="2200" spc="-20">
                <a:latin typeface="Calibri"/>
                <a:cs typeface="Calibri"/>
              </a:rPr>
              <a:t>into </a:t>
            </a:r>
            <a:r>
              <a:rPr dirty="0" sz="2200" spc="-5">
                <a:latin typeface="Calibri"/>
                <a:cs typeface="Calibri"/>
              </a:rPr>
              <a:t>the </a:t>
            </a:r>
            <a:r>
              <a:rPr dirty="0" sz="2200" spc="-30">
                <a:latin typeface="Calibri"/>
                <a:cs typeface="Calibri"/>
              </a:rPr>
              <a:t>receiver, </a:t>
            </a:r>
            <a:r>
              <a:rPr dirty="0" sz="2200" spc="-2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thus the </a:t>
            </a:r>
            <a:r>
              <a:rPr dirty="0" sz="2200" spc="-15">
                <a:latin typeface="Calibri"/>
                <a:cs typeface="Calibri"/>
              </a:rPr>
              <a:t>total </a:t>
            </a:r>
            <a:r>
              <a:rPr dirty="0" sz="2200" spc="-5">
                <a:latin typeface="Calibri"/>
                <a:cs typeface="Calibri"/>
              </a:rPr>
              <a:t>solar </a:t>
            </a:r>
            <a:r>
              <a:rPr dirty="0" sz="2200" spc="-15">
                <a:latin typeface="Calibri"/>
                <a:cs typeface="Calibri"/>
              </a:rPr>
              <a:t>radiation </a:t>
            </a:r>
            <a:r>
              <a:rPr dirty="0" sz="2200" spc="-10">
                <a:latin typeface="Calibri"/>
                <a:cs typeface="Calibri"/>
              </a:rPr>
              <a:t>received by </a:t>
            </a:r>
            <a:r>
              <a:rPr dirty="0" sz="2200" spc="-5">
                <a:latin typeface="Calibri"/>
                <a:cs typeface="Calibri"/>
              </a:rPr>
              <a:t>the </a:t>
            </a:r>
            <a:r>
              <a:rPr dirty="0" sz="2200" spc="-10">
                <a:latin typeface="Calibri"/>
                <a:cs typeface="Calibri"/>
              </a:rPr>
              <a:t>receiver are increased. 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The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mirrors</a:t>
            </a:r>
            <a:r>
              <a:rPr dirty="0" sz="2200" spc="-10">
                <a:latin typeface="Calibri"/>
                <a:cs typeface="Calibri"/>
              </a:rPr>
              <a:t> used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are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called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booster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mirrors.</a:t>
            </a:r>
            <a:endParaRPr sz="2200">
              <a:latin typeface="Calibri"/>
              <a:cs typeface="Calibri"/>
            </a:endParaRPr>
          </a:p>
          <a:p>
            <a:pPr algn="just" marL="355600" marR="8255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5">
                <a:latin typeface="Calibri"/>
                <a:cs typeface="Calibri"/>
              </a:rPr>
              <a:t>These </a:t>
            </a:r>
            <a:r>
              <a:rPr dirty="0" sz="2200" spc="-10">
                <a:latin typeface="Calibri"/>
                <a:cs typeface="Calibri"/>
              </a:rPr>
              <a:t>collectors </a:t>
            </a:r>
            <a:r>
              <a:rPr dirty="0" sz="2200" spc="-15">
                <a:latin typeface="Calibri"/>
                <a:cs typeface="Calibri"/>
              </a:rPr>
              <a:t>utilize </a:t>
            </a:r>
            <a:r>
              <a:rPr dirty="0" sz="2200" spc="-10">
                <a:latin typeface="Calibri"/>
                <a:cs typeface="Calibri"/>
              </a:rPr>
              <a:t>direct </a:t>
            </a:r>
            <a:r>
              <a:rPr dirty="0" sz="2200" spc="-5">
                <a:latin typeface="Calibri"/>
                <a:cs typeface="Calibri"/>
              </a:rPr>
              <a:t>and </a:t>
            </a:r>
            <a:r>
              <a:rPr dirty="0" sz="2200" spc="-10">
                <a:latin typeface="Calibri"/>
                <a:cs typeface="Calibri"/>
              </a:rPr>
              <a:t>diffuse both </a:t>
            </a:r>
            <a:r>
              <a:rPr dirty="0" sz="2200">
                <a:latin typeface="Calibri"/>
                <a:cs typeface="Calibri"/>
              </a:rPr>
              <a:t>types of </a:t>
            </a:r>
            <a:r>
              <a:rPr dirty="0" sz="2200" spc="-15">
                <a:latin typeface="Calibri"/>
                <a:cs typeface="Calibri"/>
              </a:rPr>
              <a:t>radiations 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and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achieved fluid </a:t>
            </a:r>
            <a:r>
              <a:rPr dirty="0" sz="2200" spc="-15">
                <a:latin typeface="Calibri"/>
                <a:cs typeface="Calibri"/>
              </a:rPr>
              <a:t>temperature</a:t>
            </a:r>
            <a:r>
              <a:rPr dirty="0" sz="2200" spc="3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higher</a:t>
            </a:r>
            <a:r>
              <a:rPr dirty="0" sz="2200" spc="2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by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30</a:t>
            </a:r>
            <a:r>
              <a:rPr dirty="0" sz="1400" spc="-5">
                <a:latin typeface="Calibri"/>
                <a:cs typeface="Calibri"/>
              </a:rPr>
              <a:t>0</a:t>
            </a:r>
            <a:r>
              <a:rPr dirty="0" sz="2200" spc="-5">
                <a:latin typeface="Calibri"/>
                <a:cs typeface="Calibri"/>
              </a:rPr>
              <a:t>C than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in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FPC.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5554" y="3428949"/>
            <a:ext cx="5125865" cy="252379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4974" y="255523"/>
            <a:ext cx="7674609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/>
              <a:t>Compound</a:t>
            </a:r>
            <a:r>
              <a:rPr dirty="0" sz="3600" spc="10"/>
              <a:t> </a:t>
            </a:r>
            <a:r>
              <a:rPr dirty="0" sz="3600" spc="-20"/>
              <a:t>Parabolic</a:t>
            </a:r>
            <a:r>
              <a:rPr dirty="0" sz="3600" spc="5"/>
              <a:t> </a:t>
            </a:r>
            <a:r>
              <a:rPr dirty="0" sz="3600" spc="-20"/>
              <a:t>Concentrator</a:t>
            </a:r>
            <a:r>
              <a:rPr dirty="0" sz="3600" spc="20"/>
              <a:t> </a:t>
            </a:r>
            <a:r>
              <a:rPr dirty="0" sz="3600" spc="-10"/>
              <a:t>(CPC)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973581"/>
            <a:ext cx="8074025" cy="230568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algn="just" marL="355600" marR="7620" indent="-342900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5">
                <a:latin typeface="Calibri"/>
                <a:cs typeface="Calibri"/>
              </a:rPr>
              <a:t>It is also </a:t>
            </a:r>
            <a:r>
              <a:rPr dirty="0" sz="2200" spc="-10">
                <a:latin typeface="Calibri"/>
                <a:cs typeface="Calibri"/>
              </a:rPr>
              <a:t>called Winston collectors. </a:t>
            </a:r>
            <a:r>
              <a:rPr dirty="0" sz="2200" spc="-5">
                <a:latin typeface="Calibri"/>
                <a:cs typeface="Calibri"/>
              </a:rPr>
              <a:t>It </a:t>
            </a:r>
            <a:r>
              <a:rPr dirty="0" sz="2200" spc="-10">
                <a:latin typeface="Calibri"/>
                <a:cs typeface="Calibri"/>
              </a:rPr>
              <a:t>consists </a:t>
            </a:r>
            <a:r>
              <a:rPr dirty="0" sz="2200">
                <a:latin typeface="Calibri"/>
                <a:cs typeface="Calibri"/>
              </a:rPr>
              <a:t>of </a:t>
            </a:r>
            <a:r>
              <a:rPr dirty="0" sz="2200" spc="-10">
                <a:latin typeface="Calibri"/>
                <a:cs typeface="Calibri"/>
              </a:rPr>
              <a:t>two facing parabolic </a:t>
            </a:r>
            <a:r>
              <a:rPr dirty="0" sz="2200" spc="-484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mirror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segments</a:t>
            </a:r>
            <a:r>
              <a:rPr dirty="0" sz="2200" spc="3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attached</a:t>
            </a:r>
            <a:r>
              <a:rPr dirty="0" sz="2200" spc="1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to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 </a:t>
            </a:r>
            <a:r>
              <a:rPr dirty="0" sz="2200" spc="-15">
                <a:latin typeface="Calibri"/>
                <a:cs typeface="Calibri"/>
              </a:rPr>
              <a:t>flat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receiver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(absorber).</a:t>
            </a:r>
            <a:endParaRPr sz="2200">
              <a:latin typeface="Calibri"/>
              <a:cs typeface="Calibri"/>
            </a:endParaRPr>
          </a:p>
          <a:p>
            <a:pPr algn="just" marL="355600" marR="5080" indent="-342900">
              <a:lnSpc>
                <a:spcPts val="2380"/>
              </a:lnSpc>
              <a:spcBef>
                <a:spcPts val="52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5">
                <a:latin typeface="Calibri"/>
                <a:cs typeface="Calibri"/>
              </a:rPr>
              <a:t>It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collects</a:t>
            </a:r>
            <a:r>
              <a:rPr dirty="0" sz="2200" spc="-5">
                <a:latin typeface="Calibri"/>
                <a:cs typeface="Calibri"/>
              </a:rPr>
              <a:t> both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direct</a:t>
            </a:r>
            <a:r>
              <a:rPr dirty="0" sz="2200" spc="-5">
                <a:latin typeface="Calibri"/>
                <a:cs typeface="Calibri"/>
              </a:rPr>
              <a:t> and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diffuse</a:t>
            </a:r>
            <a:r>
              <a:rPr dirty="0" sz="2200" spc="-5">
                <a:latin typeface="Calibri"/>
                <a:cs typeface="Calibri"/>
              </a:rPr>
              <a:t> solar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radiation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with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high 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acceptance</a:t>
            </a:r>
            <a:r>
              <a:rPr dirty="0" sz="2200" spc="-5">
                <a:latin typeface="Calibri"/>
                <a:cs typeface="Calibri"/>
              </a:rPr>
              <a:t> angle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and </a:t>
            </a:r>
            <a:r>
              <a:rPr dirty="0" sz="2200" spc="-10">
                <a:latin typeface="Calibri"/>
                <a:cs typeface="Calibri"/>
              </a:rPr>
              <a:t>requires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occasional </a:t>
            </a:r>
            <a:r>
              <a:rPr dirty="0" sz="2200" spc="-10">
                <a:latin typeface="Calibri"/>
                <a:cs typeface="Calibri"/>
              </a:rPr>
              <a:t>sun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tracking.</a:t>
            </a:r>
            <a:endParaRPr sz="2200">
              <a:latin typeface="Calibri"/>
              <a:cs typeface="Calibri"/>
            </a:endParaRPr>
          </a:p>
          <a:p>
            <a:pPr algn="just" marL="355600" marR="5080" indent="-342900">
              <a:lnSpc>
                <a:spcPts val="2380"/>
              </a:lnSpc>
              <a:spcBef>
                <a:spcPts val="52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10">
                <a:latin typeface="Calibri"/>
                <a:cs typeface="Calibri"/>
              </a:rPr>
              <a:t>The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temperature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attained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is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in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range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from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100</a:t>
            </a:r>
            <a:r>
              <a:rPr dirty="0" sz="1400">
                <a:latin typeface="Calibri"/>
                <a:cs typeface="Calibri"/>
              </a:rPr>
              <a:t>0</a:t>
            </a:r>
            <a:r>
              <a:rPr dirty="0" sz="2200">
                <a:latin typeface="Calibri"/>
                <a:cs typeface="Calibri"/>
              </a:rPr>
              <a:t>C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to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150</a:t>
            </a:r>
            <a:r>
              <a:rPr dirty="0" sz="1400" spc="-5">
                <a:latin typeface="Calibri"/>
                <a:cs typeface="Calibri"/>
              </a:rPr>
              <a:t>0</a:t>
            </a:r>
            <a:r>
              <a:rPr dirty="0" sz="2200" spc="-5">
                <a:latin typeface="Calibri"/>
                <a:cs typeface="Calibri"/>
              </a:rPr>
              <a:t>C. 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However temperature </a:t>
            </a:r>
            <a:r>
              <a:rPr dirty="0" sz="2200" spc="-5">
                <a:latin typeface="Calibri"/>
                <a:cs typeface="Calibri"/>
              </a:rPr>
              <a:t>up </a:t>
            </a:r>
            <a:r>
              <a:rPr dirty="0" sz="2200" spc="-15">
                <a:latin typeface="Calibri"/>
                <a:cs typeface="Calibri"/>
              </a:rPr>
              <a:t>to </a:t>
            </a:r>
            <a:r>
              <a:rPr dirty="0" sz="2200" spc="-5">
                <a:latin typeface="Calibri"/>
                <a:cs typeface="Calibri"/>
              </a:rPr>
              <a:t>200</a:t>
            </a:r>
            <a:r>
              <a:rPr dirty="0" sz="1400" spc="-5">
                <a:latin typeface="Calibri"/>
                <a:cs typeface="Calibri"/>
              </a:rPr>
              <a:t>0</a:t>
            </a:r>
            <a:r>
              <a:rPr dirty="0" sz="2200" spc="-5">
                <a:latin typeface="Calibri"/>
                <a:cs typeface="Calibri"/>
              </a:rPr>
              <a:t>C </a:t>
            </a:r>
            <a:r>
              <a:rPr dirty="0" sz="2200" spc="-15">
                <a:latin typeface="Calibri"/>
                <a:cs typeface="Calibri"/>
              </a:rPr>
              <a:t>can </a:t>
            </a:r>
            <a:r>
              <a:rPr dirty="0" sz="2200" spc="-5">
                <a:latin typeface="Calibri"/>
                <a:cs typeface="Calibri"/>
              </a:rPr>
              <a:t>be </a:t>
            </a:r>
            <a:r>
              <a:rPr dirty="0" sz="2200" spc="-10">
                <a:latin typeface="Calibri"/>
                <a:cs typeface="Calibri"/>
              </a:rPr>
              <a:t>achieved </a:t>
            </a:r>
            <a:r>
              <a:rPr dirty="0" sz="2200" spc="-5">
                <a:latin typeface="Calibri"/>
                <a:cs typeface="Calibri"/>
              </a:rPr>
              <a:t>using </a:t>
            </a:r>
            <a:r>
              <a:rPr dirty="0" sz="2200" spc="-15">
                <a:latin typeface="Calibri"/>
                <a:cs typeface="Calibri"/>
              </a:rPr>
              <a:t>evacuated 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type </a:t>
            </a:r>
            <a:r>
              <a:rPr dirty="0" sz="2200">
                <a:latin typeface="Calibri"/>
                <a:cs typeface="Calibri"/>
              </a:rPr>
              <a:t>of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tubular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30">
                <a:latin typeface="Calibri"/>
                <a:cs typeface="Calibri"/>
              </a:rPr>
              <a:t>absorber.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0" y="3428998"/>
            <a:ext cx="4572000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862" y="426465"/>
            <a:ext cx="718820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5"/>
              <a:t>Center</a:t>
            </a:r>
            <a:r>
              <a:rPr dirty="0" sz="3200" spc="-20"/>
              <a:t> </a:t>
            </a:r>
            <a:r>
              <a:rPr dirty="0" sz="3200" spc="-15"/>
              <a:t>Receiver</a:t>
            </a:r>
            <a:r>
              <a:rPr dirty="0" sz="3200" spc="-5"/>
              <a:t> </a:t>
            </a:r>
            <a:r>
              <a:rPr dirty="0" sz="3200" spc="-25"/>
              <a:t>Type</a:t>
            </a:r>
            <a:r>
              <a:rPr dirty="0" sz="3200"/>
              <a:t> (Solar</a:t>
            </a:r>
            <a:r>
              <a:rPr dirty="0" sz="3200" spc="-10"/>
              <a:t> </a:t>
            </a:r>
            <a:r>
              <a:rPr dirty="0" sz="3200" spc="-15"/>
              <a:t>Power</a:t>
            </a:r>
            <a:r>
              <a:rPr dirty="0" sz="3200" spc="-5"/>
              <a:t> </a:t>
            </a:r>
            <a:r>
              <a:rPr dirty="0" sz="3200" spc="-45"/>
              <a:t>Tower):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0200" y="2209800"/>
            <a:ext cx="3430309" cy="33528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64540" y="1159509"/>
            <a:ext cx="4644390" cy="5208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8255">
              <a:lnSpc>
                <a:spcPct val="100000"/>
              </a:lnSpc>
              <a:spcBef>
                <a:spcPts val="105"/>
              </a:spcBef>
            </a:pPr>
            <a:r>
              <a:rPr dirty="0" sz="2000" spc="-10">
                <a:latin typeface="Calibri"/>
                <a:cs typeface="Calibri"/>
              </a:rPr>
              <a:t>There</a:t>
            </a:r>
            <a:r>
              <a:rPr dirty="0" sz="2000" spc="3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r>
              <a:rPr dirty="0" sz="2000" spc="3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one</a:t>
            </a:r>
            <a:r>
              <a:rPr dirty="0" sz="2000" spc="3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more</a:t>
            </a:r>
            <a:r>
              <a:rPr dirty="0" sz="2000" spc="3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type</a:t>
            </a:r>
            <a:r>
              <a:rPr dirty="0" sz="2000" spc="33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</a:t>
            </a:r>
            <a:r>
              <a:rPr dirty="0" sz="2000" spc="3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solar</a:t>
            </a:r>
            <a:r>
              <a:rPr dirty="0" sz="2000" spc="3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collectors,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known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 </a:t>
            </a:r>
            <a:r>
              <a:rPr dirty="0" sz="2000" spc="-5">
                <a:latin typeface="Calibri"/>
                <a:cs typeface="Calibri"/>
              </a:rPr>
              <a:t>solar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power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45">
                <a:latin typeface="Calibri"/>
                <a:cs typeface="Calibri"/>
              </a:rPr>
              <a:t>tower.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algn="just" marL="12700" marR="6350">
              <a:lnSpc>
                <a:spcPct val="100000"/>
              </a:lnSpc>
              <a:buFont typeface="Arial MT"/>
              <a:buChar char="•"/>
              <a:tabLst>
                <a:tab pos="159385" algn="l"/>
              </a:tabLst>
            </a:pPr>
            <a:r>
              <a:rPr dirty="0" sz="2000" spc="-5">
                <a:latin typeface="Calibri"/>
                <a:cs typeface="Calibri"/>
              </a:rPr>
              <a:t>This </a:t>
            </a:r>
            <a:r>
              <a:rPr dirty="0" sz="2000" spc="-20">
                <a:latin typeface="Calibri"/>
                <a:cs typeface="Calibri"/>
              </a:rPr>
              <a:t>system </a:t>
            </a:r>
            <a:r>
              <a:rPr dirty="0" sz="2000">
                <a:latin typeface="Calibri"/>
                <a:cs typeface="Calibri"/>
              </a:rPr>
              <a:t>uses </a:t>
            </a:r>
            <a:r>
              <a:rPr dirty="0" sz="2000" spc="-5">
                <a:latin typeface="Calibri"/>
                <a:cs typeface="Calibri"/>
              </a:rPr>
              <a:t>100-1000 </a:t>
            </a:r>
            <a:r>
              <a:rPr dirty="0" sz="2000">
                <a:latin typeface="Calibri"/>
                <a:cs typeface="Calibri"/>
              </a:rPr>
              <a:t>of </a:t>
            </a:r>
            <a:r>
              <a:rPr dirty="0" sz="2000" spc="-10">
                <a:latin typeface="Calibri"/>
                <a:cs typeface="Calibri"/>
              </a:rPr>
              <a:t>flat </a:t>
            </a:r>
            <a:r>
              <a:rPr dirty="0" sz="2000" spc="-5">
                <a:latin typeface="Calibri"/>
                <a:cs typeface="Calibri"/>
              </a:rPr>
              <a:t>tracking 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mirrors </a:t>
            </a:r>
            <a:r>
              <a:rPr dirty="0" sz="2000" spc="-5">
                <a:latin typeface="Calibri"/>
                <a:cs typeface="Calibri"/>
              </a:rPr>
              <a:t>called </a:t>
            </a:r>
            <a:r>
              <a:rPr dirty="0" sz="2000" spc="-10">
                <a:latin typeface="Calibri"/>
                <a:cs typeface="Calibri"/>
              </a:rPr>
              <a:t>heliostats </a:t>
            </a:r>
            <a:r>
              <a:rPr dirty="0" sz="2000" spc="-15">
                <a:latin typeface="Calibri"/>
                <a:cs typeface="Calibri"/>
              </a:rPr>
              <a:t>to </a:t>
            </a:r>
            <a:r>
              <a:rPr dirty="0" sz="2000" spc="-10">
                <a:latin typeface="Calibri"/>
                <a:cs typeface="Calibri"/>
              </a:rPr>
              <a:t>reflect </a:t>
            </a:r>
            <a:r>
              <a:rPr dirty="0" sz="2000">
                <a:latin typeface="Calibri"/>
                <a:cs typeface="Calibri"/>
              </a:rPr>
              <a:t>the </a:t>
            </a:r>
            <a:r>
              <a:rPr dirty="0" sz="2000" spc="-10">
                <a:latin typeface="Calibri"/>
                <a:cs typeface="Calibri"/>
              </a:rPr>
              <a:t>large </a:t>
            </a:r>
            <a:r>
              <a:rPr dirty="0" sz="2000" spc="-5">
                <a:latin typeface="Calibri"/>
                <a:cs typeface="Calibri"/>
              </a:rPr>
              <a:t> solar energy</a:t>
            </a:r>
            <a:r>
              <a:rPr dirty="0" sz="2000" spc="-15">
                <a:latin typeface="Calibri"/>
                <a:cs typeface="Calibri"/>
              </a:rPr>
              <a:t> at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one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point</a:t>
            </a:r>
            <a:r>
              <a:rPr dirty="0" sz="2000" spc="-5">
                <a:latin typeface="Calibri"/>
                <a:cs typeface="Calibri"/>
              </a:rPr>
              <a:t> (receiver).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1950">
              <a:latin typeface="Calibri"/>
              <a:cs typeface="Calibri"/>
            </a:endParaRPr>
          </a:p>
          <a:p>
            <a:pPr algn="just" marL="12700" marR="6350">
              <a:lnSpc>
                <a:spcPct val="100000"/>
              </a:lnSpc>
              <a:buFont typeface="Arial MT"/>
              <a:buChar char="•"/>
              <a:tabLst>
                <a:tab pos="102870" algn="l"/>
              </a:tabLst>
            </a:pPr>
            <a:r>
              <a:rPr dirty="0" sz="2000" spc="-10">
                <a:latin typeface="Calibri"/>
                <a:cs typeface="Calibri"/>
              </a:rPr>
              <a:t>Each heliostat </a:t>
            </a:r>
            <a:r>
              <a:rPr dirty="0" sz="2000" spc="-5">
                <a:latin typeface="Calibri"/>
                <a:cs typeface="Calibri"/>
              </a:rPr>
              <a:t>is </a:t>
            </a:r>
            <a:r>
              <a:rPr dirty="0" sz="2000" spc="-15">
                <a:latin typeface="Calibri"/>
                <a:cs typeface="Calibri"/>
              </a:rPr>
              <a:t>rotated </a:t>
            </a:r>
            <a:r>
              <a:rPr dirty="0" sz="2000" spc="-10">
                <a:latin typeface="Calibri"/>
                <a:cs typeface="Calibri"/>
              </a:rPr>
              <a:t>into two </a:t>
            </a:r>
            <a:r>
              <a:rPr dirty="0" sz="2000" spc="-5">
                <a:latin typeface="Calibri"/>
                <a:cs typeface="Calibri"/>
              </a:rPr>
              <a:t>directions 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so</a:t>
            </a:r>
            <a:r>
              <a:rPr dirty="0" sz="2000">
                <a:latin typeface="Calibri"/>
                <a:cs typeface="Calibri"/>
              </a:rPr>
              <a:t> as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to</a:t>
            </a:r>
            <a:r>
              <a:rPr dirty="0" sz="2000" spc="-10">
                <a:latin typeface="Calibri"/>
                <a:cs typeface="Calibri"/>
              </a:rPr>
              <a:t> track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sun</a:t>
            </a:r>
            <a:r>
              <a:rPr dirty="0" sz="2000">
                <a:latin typeface="Calibri"/>
                <a:cs typeface="Calibri"/>
              </a:rPr>
              <a:t> and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they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together 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behave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like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broken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very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large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parabolic 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30">
                <a:latin typeface="Calibri"/>
                <a:cs typeface="Calibri"/>
              </a:rPr>
              <a:t>reflector.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1950">
              <a:latin typeface="Calibri"/>
              <a:cs typeface="Calibri"/>
            </a:endParaRPr>
          </a:p>
          <a:p>
            <a:pPr algn="just" marL="12700" marR="5080">
              <a:lnSpc>
                <a:spcPct val="100000"/>
              </a:lnSpc>
              <a:buFont typeface="Arial MT"/>
              <a:buChar char="•"/>
              <a:tabLst>
                <a:tab pos="159385" algn="l"/>
              </a:tabLst>
            </a:pP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concentration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ratio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up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to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3000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can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be </a:t>
            </a:r>
            <a:r>
              <a:rPr dirty="0" sz="2000" spc="-4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achieved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with</a:t>
            </a:r>
            <a:r>
              <a:rPr dirty="0" sz="2000">
                <a:latin typeface="Calibri"/>
                <a:cs typeface="Calibri"/>
              </a:rPr>
              <a:t> this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system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capable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to 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generate</a:t>
            </a:r>
            <a:r>
              <a:rPr dirty="0" sz="2000" spc="-10">
                <a:latin typeface="Calibri"/>
                <a:cs typeface="Calibri"/>
              </a:rPr>
              <a:t> steam</a:t>
            </a:r>
            <a:r>
              <a:rPr dirty="0" sz="2000" spc="-5">
                <a:latin typeface="Calibri"/>
                <a:cs typeface="Calibri"/>
              </a:rPr>
              <a:t> of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high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pressure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high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temperature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suited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for</a:t>
            </a:r>
            <a:r>
              <a:rPr dirty="0" sz="2000" spc="-10">
                <a:latin typeface="Calibri"/>
                <a:cs typeface="Calibri"/>
              </a:rPr>
              <a:t> generation</a:t>
            </a:r>
            <a:r>
              <a:rPr dirty="0" sz="2000" spc="-5">
                <a:latin typeface="Calibri"/>
                <a:cs typeface="Calibri"/>
              </a:rPr>
              <a:t> of </a:t>
            </a:r>
            <a:r>
              <a:rPr dirty="0" sz="2000">
                <a:latin typeface="Calibri"/>
                <a:cs typeface="Calibri"/>
              </a:rPr>
              <a:t> electricity</a:t>
            </a:r>
            <a:r>
              <a:rPr dirty="0" sz="2000" spc="-5">
                <a:latin typeface="Calibri"/>
                <a:cs typeface="Calibri"/>
              </a:rPr>
              <a:t> in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steam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power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plants.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4890" y="319481"/>
            <a:ext cx="7491730" cy="100266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023745" marR="5080" indent="-2011680">
              <a:lnSpc>
                <a:spcPct val="100000"/>
              </a:lnSpc>
              <a:spcBef>
                <a:spcPts val="105"/>
              </a:spcBef>
            </a:pPr>
            <a:r>
              <a:rPr dirty="0" sz="3200" spc="-15"/>
              <a:t>Advantages </a:t>
            </a:r>
            <a:r>
              <a:rPr dirty="0" sz="3200"/>
              <a:t>of </a:t>
            </a:r>
            <a:r>
              <a:rPr dirty="0" sz="3200" spc="-15"/>
              <a:t>concentrating </a:t>
            </a:r>
            <a:r>
              <a:rPr dirty="0" sz="3200" spc="-10"/>
              <a:t>Collectors Over </a:t>
            </a:r>
            <a:r>
              <a:rPr dirty="0" sz="3200" spc="-710"/>
              <a:t> </a:t>
            </a:r>
            <a:r>
              <a:rPr dirty="0" sz="3200" spc="-5"/>
              <a:t>Flat</a:t>
            </a:r>
            <a:r>
              <a:rPr dirty="0" sz="3200" spc="-40"/>
              <a:t> </a:t>
            </a:r>
            <a:r>
              <a:rPr dirty="0" sz="3200" spc="-15"/>
              <a:t>Plate</a:t>
            </a:r>
            <a:r>
              <a:rPr dirty="0" sz="3200" spc="-25"/>
              <a:t> </a:t>
            </a:r>
            <a:r>
              <a:rPr dirty="0" sz="3200" spc="-10"/>
              <a:t>Collectors: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93036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pc="-15"/>
              <a:t>Cost</a:t>
            </a:r>
            <a:r>
              <a:rPr dirty="0" spc="-5"/>
              <a:t> of</a:t>
            </a:r>
            <a:r>
              <a:rPr dirty="0"/>
              <a:t> </a:t>
            </a:r>
            <a:r>
              <a:rPr dirty="0" spc="-20"/>
              <a:t>concentrator</a:t>
            </a:r>
            <a:r>
              <a:rPr dirty="0" spc="20"/>
              <a:t> </a:t>
            </a:r>
            <a:r>
              <a:rPr dirty="0" spc="-20"/>
              <a:t>system/unit</a:t>
            </a:r>
            <a:r>
              <a:rPr dirty="0" spc="35"/>
              <a:t> </a:t>
            </a:r>
            <a:r>
              <a:rPr dirty="0" spc="-15"/>
              <a:t>area</a:t>
            </a:r>
            <a:r>
              <a:rPr dirty="0" spc="-5"/>
              <a:t> </a:t>
            </a:r>
            <a:r>
              <a:rPr dirty="0" spc="-10"/>
              <a:t>is</a:t>
            </a:r>
            <a:r>
              <a:rPr dirty="0" spc="10"/>
              <a:t> </a:t>
            </a:r>
            <a:r>
              <a:rPr dirty="0" spc="-5"/>
              <a:t>less.</a:t>
            </a: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pc="-15"/>
              <a:t>Requires</a:t>
            </a:r>
            <a:r>
              <a:rPr dirty="0" spc="-10"/>
              <a:t> </a:t>
            </a:r>
            <a:r>
              <a:rPr dirty="0" spc="-5"/>
              <a:t>less </a:t>
            </a:r>
            <a:r>
              <a:rPr dirty="0" spc="-10"/>
              <a:t>absorber</a:t>
            </a:r>
            <a:r>
              <a:rPr dirty="0" spc="5"/>
              <a:t> </a:t>
            </a:r>
            <a:r>
              <a:rPr dirty="0" spc="-10"/>
              <a:t>area.</a:t>
            </a:r>
          </a:p>
          <a:p>
            <a:pPr marL="355600" marR="5080" indent="-3429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  <a:tab pos="355600" algn="l"/>
                <a:tab pos="1039494" algn="l"/>
                <a:tab pos="1814195" algn="l"/>
                <a:tab pos="3365500" algn="l"/>
                <a:tab pos="4891405" algn="l"/>
                <a:tab pos="5778500" algn="l"/>
                <a:tab pos="6579870" algn="l"/>
                <a:tab pos="7593965" algn="l"/>
              </a:tabLst>
            </a:pPr>
            <a:r>
              <a:rPr dirty="0" spc="-10"/>
              <a:t>Ha</a:t>
            </a:r>
            <a:r>
              <a:rPr dirty="0" spc="-5"/>
              <a:t>s</a:t>
            </a:r>
            <a:r>
              <a:rPr dirty="0"/>
              <a:t>	</a:t>
            </a:r>
            <a:r>
              <a:rPr dirty="0" spc="-10"/>
              <a:t>h</a:t>
            </a:r>
            <a:r>
              <a:rPr dirty="0" spc="-20"/>
              <a:t>i</a:t>
            </a:r>
            <a:r>
              <a:rPr dirty="0" spc="-5"/>
              <a:t>gh</a:t>
            </a:r>
            <a:r>
              <a:rPr dirty="0"/>
              <a:t>	</a:t>
            </a:r>
            <a:r>
              <a:rPr dirty="0" spc="-25"/>
              <a:t>c</a:t>
            </a:r>
            <a:r>
              <a:rPr dirty="0" spc="-10"/>
              <a:t>ol</a:t>
            </a:r>
            <a:r>
              <a:rPr dirty="0" spc="-20"/>
              <a:t>l</a:t>
            </a:r>
            <a:r>
              <a:rPr dirty="0" spc="-5"/>
              <a:t>ection</a:t>
            </a:r>
            <a:r>
              <a:rPr dirty="0"/>
              <a:t>	</a:t>
            </a:r>
            <a:r>
              <a:rPr dirty="0" spc="-30"/>
              <a:t>e</a:t>
            </a:r>
            <a:r>
              <a:rPr dirty="0" spc="-35"/>
              <a:t>f</a:t>
            </a:r>
            <a:r>
              <a:rPr dirty="0" spc="-10"/>
              <a:t>fic</a:t>
            </a:r>
            <a:r>
              <a:rPr dirty="0" spc="-15"/>
              <a:t>i</a:t>
            </a:r>
            <a:r>
              <a:rPr dirty="0" spc="-5"/>
              <a:t>ency</a:t>
            </a:r>
            <a:r>
              <a:rPr dirty="0"/>
              <a:t>	</a:t>
            </a:r>
            <a:r>
              <a:rPr dirty="0" spc="-10"/>
              <a:t>sinc</a:t>
            </a:r>
            <a:r>
              <a:rPr dirty="0" spc="-5"/>
              <a:t>e</a:t>
            </a:r>
            <a:r>
              <a:rPr dirty="0"/>
              <a:t>	</a:t>
            </a:r>
            <a:r>
              <a:rPr dirty="0" spc="-10"/>
              <a:t>he</a:t>
            </a:r>
            <a:r>
              <a:rPr dirty="0" spc="-30"/>
              <a:t>a</a:t>
            </a:r>
            <a:r>
              <a:rPr dirty="0" spc="-5"/>
              <a:t>t</a:t>
            </a:r>
            <a:r>
              <a:rPr dirty="0"/>
              <a:t>	</a:t>
            </a:r>
            <a:r>
              <a:rPr dirty="0" spc="-5"/>
              <a:t>losses</a:t>
            </a:r>
            <a:r>
              <a:rPr dirty="0"/>
              <a:t>	</a:t>
            </a:r>
            <a:r>
              <a:rPr dirty="0" spc="-5"/>
              <a:t>a</a:t>
            </a:r>
            <a:r>
              <a:rPr dirty="0" spc="-45"/>
              <a:t>r</a:t>
            </a:r>
            <a:r>
              <a:rPr dirty="0" spc="-5"/>
              <a:t>e  </a:t>
            </a:r>
            <a:r>
              <a:rPr dirty="0" spc="-5"/>
              <a:t>less.</a:t>
            </a:r>
          </a:p>
          <a:p>
            <a:pPr marL="355600" marR="7620" indent="-3429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354965" algn="l"/>
                <a:tab pos="355600" algn="l"/>
                <a:tab pos="1777364" algn="l"/>
                <a:tab pos="2452370" algn="l"/>
                <a:tab pos="3426460" algn="l"/>
                <a:tab pos="4612640" algn="l"/>
                <a:tab pos="6438265" algn="l"/>
                <a:tab pos="7437120" algn="l"/>
              </a:tabLst>
            </a:pPr>
            <a:r>
              <a:rPr dirty="0" spc="-10"/>
              <a:t>Sui</a:t>
            </a:r>
            <a:r>
              <a:rPr dirty="0" spc="-45"/>
              <a:t>t</a:t>
            </a:r>
            <a:r>
              <a:rPr dirty="0" spc="-5"/>
              <a:t>able</a:t>
            </a:r>
            <a:r>
              <a:rPr dirty="0"/>
              <a:t>	</a:t>
            </a:r>
            <a:r>
              <a:rPr dirty="0" spc="-55"/>
              <a:t>f</a:t>
            </a:r>
            <a:r>
              <a:rPr dirty="0" spc="-10"/>
              <a:t>o</a:t>
            </a:r>
            <a:r>
              <a:rPr dirty="0" spc="-5"/>
              <a:t>r</a:t>
            </a:r>
            <a:r>
              <a:rPr dirty="0"/>
              <a:t>	</a:t>
            </a:r>
            <a:r>
              <a:rPr dirty="0" spc="-5"/>
              <a:t>la</a:t>
            </a:r>
            <a:r>
              <a:rPr dirty="0" spc="-50"/>
              <a:t>r</a:t>
            </a:r>
            <a:r>
              <a:rPr dirty="0" spc="-25"/>
              <a:t>g</a:t>
            </a:r>
            <a:r>
              <a:rPr dirty="0" spc="-5"/>
              <a:t>e</a:t>
            </a:r>
            <a:r>
              <a:rPr dirty="0"/>
              <a:t>	</a:t>
            </a:r>
            <a:r>
              <a:rPr dirty="0" spc="-10"/>
              <a:t>p</a:t>
            </a:r>
            <a:r>
              <a:rPr dirty="0" spc="-25"/>
              <a:t>ow</a:t>
            </a:r>
            <a:r>
              <a:rPr dirty="0" spc="-5"/>
              <a:t>er</a:t>
            </a:r>
            <a:r>
              <a:rPr dirty="0"/>
              <a:t>	</a:t>
            </a:r>
            <a:r>
              <a:rPr dirty="0" spc="-25"/>
              <a:t>g</a:t>
            </a:r>
            <a:r>
              <a:rPr dirty="0" spc="-5"/>
              <a:t>ene</a:t>
            </a:r>
            <a:r>
              <a:rPr dirty="0" spc="-75"/>
              <a:t>r</a:t>
            </a:r>
            <a:r>
              <a:rPr dirty="0" spc="-25"/>
              <a:t>a</a:t>
            </a:r>
            <a:r>
              <a:rPr dirty="0" spc="-5"/>
              <a:t>tion</a:t>
            </a:r>
            <a:r>
              <a:rPr dirty="0"/>
              <a:t>	</a:t>
            </a:r>
            <a:r>
              <a:rPr dirty="0" spc="-10"/>
              <a:t>sinc</a:t>
            </a:r>
            <a:r>
              <a:rPr dirty="0" spc="-5"/>
              <a:t>e</a:t>
            </a:r>
            <a:r>
              <a:rPr dirty="0"/>
              <a:t>	</a:t>
            </a:r>
            <a:r>
              <a:rPr dirty="0" spc="-10"/>
              <a:t>h</a:t>
            </a:r>
            <a:r>
              <a:rPr dirty="0" spc="-20"/>
              <a:t>i</a:t>
            </a:r>
            <a:r>
              <a:rPr dirty="0" spc="-5"/>
              <a:t>gh  </a:t>
            </a:r>
            <a:r>
              <a:rPr dirty="0" spc="-20"/>
              <a:t>temperatures</a:t>
            </a:r>
            <a:r>
              <a:rPr dirty="0" spc="5"/>
              <a:t> </a:t>
            </a:r>
            <a:r>
              <a:rPr dirty="0" spc="-5"/>
              <a:t>of</a:t>
            </a:r>
            <a:r>
              <a:rPr dirty="0"/>
              <a:t> </a:t>
            </a:r>
            <a:r>
              <a:rPr dirty="0" spc="-5"/>
              <a:t>the </a:t>
            </a:r>
            <a:r>
              <a:rPr dirty="0" spc="-10"/>
              <a:t>fluid</a:t>
            </a:r>
            <a:r>
              <a:rPr dirty="0" spc="15"/>
              <a:t> </a:t>
            </a:r>
            <a:r>
              <a:rPr dirty="0" spc="-10"/>
              <a:t>can</a:t>
            </a:r>
            <a:r>
              <a:rPr dirty="0" spc="15"/>
              <a:t> </a:t>
            </a:r>
            <a:r>
              <a:rPr dirty="0" spc="-5"/>
              <a:t>be</a:t>
            </a:r>
            <a:r>
              <a:rPr dirty="0" spc="15"/>
              <a:t> </a:t>
            </a:r>
            <a:r>
              <a:rPr dirty="0" spc="-15"/>
              <a:t>attained.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9889" y="319481"/>
            <a:ext cx="7972425" cy="100266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259330" marR="5080" indent="-2247265">
              <a:lnSpc>
                <a:spcPct val="100000"/>
              </a:lnSpc>
              <a:spcBef>
                <a:spcPts val="105"/>
              </a:spcBef>
            </a:pPr>
            <a:r>
              <a:rPr dirty="0" sz="3200" spc="-15"/>
              <a:t>Disadvantages </a:t>
            </a:r>
            <a:r>
              <a:rPr dirty="0" sz="3200"/>
              <a:t>of </a:t>
            </a:r>
            <a:r>
              <a:rPr dirty="0" sz="3200" spc="-10"/>
              <a:t>concentrating Collectors Over </a:t>
            </a:r>
            <a:r>
              <a:rPr dirty="0" sz="3200" spc="-710"/>
              <a:t> </a:t>
            </a:r>
            <a:r>
              <a:rPr dirty="0" sz="3200" spc="-5"/>
              <a:t>Flat</a:t>
            </a:r>
            <a:r>
              <a:rPr dirty="0" sz="3200" spc="-35"/>
              <a:t> </a:t>
            </a:r>
            <a:r>
              <a:rPr dirty="0" sz="3200" spc="-15"/>
              <a:t>Plate</a:t>
            </a:r>
            <a:r>
              <a:rPr dirty="0" sz="3200" spc="-20"/>
              <a:t> </a:t>
            </a:r>
            <a:r>
              <a:rPr dirty="0" sz="3200" spc="-5"/>
              <a:t>Collectors: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5940" y="1610613"/>
            <a:ext cx="8072755" cy="32689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  <a:tab pos="1548765" algn="l"/>
                <a:tab pos="2580640" algn="l"/>
                <a:tab pos="3902075" algn="l"/>
                <a:tab pos="4363720" algn="l"/>
                <a:tab pos="5043805" algn="l"/>
                <a:tab pos="6069330" algn="l"/>
                <a:tab pos="7577455" algn="l"/>
              </a:tabLst>
            </a:pPr>
            <a:r>
              <a:rPr dirty="0" sz="2800" spc="-45">
                <a:latin typeface="Calibri"/>
                <a:cs typeface="Calibri"/>
              </a:rPr>
              <a:t>S</a:t>
            </a:r>
            <a:r>
              <a:rPr dirty="0" sz="2800" spc="-25">
                <a:latin typeface="Calibri"/>
                <a:cs typeface="Calibri"/>
              </a:rPr>
              <a:t>y</a:t>
            </a:r>
            <a:r>
              <a:rPr dirty="0" sz="2800" spc="-45">
                <a:latin typeface="Calibri"/>
                <a:cs typeface="Calibri"/>
              </a:rPr>
              <a:t>s</a:t>
            </a:r>
            <a:r>
              <a:rPr dirty="0" sz="2800" spc="-35">
                <a:latin typeface="Calibri"/>
                <a:cs typeface="Calibri"/>
              </a:rPr>
              <a:t>t</a:t>
            </a:r>
            <a:r>
              <a:rPr dirty="0" sz="2800" spc="-5">
                <a:latin typeface="Calibri"/>
                <a:cs typeface="Calibri"/>
              </a:rPr>
              <a:t>em</a:t>
            </a:r>
            <a:r>
              <a:rPr dirty="0" sz="2800">
                <a:latin typeface="Calibri"/>
                <a:cs typeface="Calibri"/>
              </a:rPr>
              <a:t>	</a:t>
            </a:r>
            <a:r>
              <a:rPr dirty="0" sz="2800" spc="-10">
                <a:latin typeface="Calibri"/>
                <a:cs typeface="Calibri"/>
              </a:rPr>
              <a:t>need</a:t>
            </a:r>
            <a:r>
              <a:rPr dirty="0" sz="2800" spc="-5">
                <a:latin typeface="Calibri"/>
                <a:cs typeface="Calibri"/>
              </a:rPr>
              <a:t>s</a:t>
            </a:r>
            <a:r>
              <a:rPr dirty="0" sz="2800">
                <a:latin typeface="Calibri"/>
                <a:cs typeface="Calibri"/>
              </a:rPr>
              <a:t>	</a:t>
            </a:r>
            <a:r>
              <a:rPr dirty="0" sz="2800">
                <a:latin typeface="Calibri"/>
                <a:cs typeface="Calibri"/>
              </a:rPr>
              <a:t>t</a:t>
            </a:r>
            <a:r>
              <a:rPr dirty="0" sz="2800" spc="-70">
                <a:latin typeface="Calibri"/>
                <a:cs typeface="Calibri"/>
              </a:rPr>
              <a:t>r</a:t>
            </a:r>
            <a:r>
              <a:rPr dirty="0" sz="2800" spc="-5">
                <a:latin typeface="Calibri"/>
                <a:cs typeface="Calibri"/>
              </a:rPr>
              <a:t>a</a:t>
            </a:r>
            <a:r>
              <a:rPr dirty="0" sz="2800">
                <a:latin typeface="Calibri"/>
                <a:cs typeface="Calibri"/>
              </a:rPr>
              <a:t>c</a:t>
            </a:r>
            <a:r>
              <a:rPr dirty="0" sz="2800" spc="-5">
                <a:latin typeface="Calibri"/>
                <a:cs typeface="Calibri"/>
              </a:rPr>
              <a:t>king</a:t>
            </a:r>
            <a:r>
              <a:rPr dirty="0" sz="2800">
                <a:latin typeface="Calibri"/>
                <a:cs typeface="Calibri"/>
              </a:rPr>
              <a:t>	</a:t>
            </a:r>
            <a:r>
              <a:rPr dirty="0" sz="2800" spc="-5">
                <a:latin typeface="Calibri"/>
                <a:cs typeface="Calibri"/>
              </a:rPr>
              <a:t>of</a:t>
            </a:r>
            <a:r>
              <a:rPr dirty="0" sz="2800">
                <a:latin typeface="Calibri"/>
                <a:cs typeface="Calibri"/>
              </a:rPr>
              <a:t>	</a:t>
            </a:r>
            <a:r>
              <a:rPr dirty="0" sz="2800">
                <a:latin typeface="Calibri"/>
                <a:cs typeface="Calibri"/>
              </a:rPr>
              <a:t>s</a:t>
            </a:r>
            <a:r>
              <a:rPr dirty="0" sz="2800" spc="-10">
                <a:latin typeface="Calibri"/>
                <a:cs typeface="Calibri"/>
              </a:rPr>
              <a:t>u</a:t>
            </a:r>
            <a:r>
              <a:rPr dirty="0" sz="2800" spc="-5">
                <a:latin typeface="Calibri"/>
                <a:cs typeface="Calibri"/>
              </a:rPr>
              <a:t>n</a:t>
            </a:r>
            <a:r>
              <a:rPr dirty="0" sz="2800">
                <a:latin typeface="Calibri"/>
                <a:cs typeface="Calibri"/>
              </a:rPr>
              <a:t>	</a:t>
            </a:r>
            <a:r>
              <a:rPr dirty="0" sz="2800" spc="-5">
                <a:latin typeface="Calibri"/>
                <a:cs typeface="Calibri"/>
              </a:rPr>
              <a:t>whi</a:t>
            </a:r>
            <a:r>
              <a:rPr dirty="0" sz="2800">
                <a:latin typeface="Calibri"/>
                <a:cs typeface="Calibri"/>
              </a:rPr>
              <a:t>c</a:t>
            </a:r>
            <a:r>
              <a:rPr dirty="0" sz="2800" spc="-5">
                <a:latin typeface="Calibri"/>
                <a:cs typeface="Calibri"/>
              </a:rPr>
              <a:t>h</a:t>
            </a:r>
            <a:r>
              <a:rPr dirty="0" sz="2800">
                <a:latin typeface="Calibri"/>
                <a:cs typeface="Calibri"/>
              </a:rPr>
              <a:t>	</a:t>
            </a:r>
            <a:r>
              <a:rPr dirty="0" sz="2800" spc="-5">
                <a:latin typeface="Calibri"/>
                <a:cs typeface="Calibri"/>
              </a:rPr>
              <a:t>i</a:t>
            </a:r>
            <a:r>
              <a:rPr dirty="0" sz="2800" spc="5">
                <a:latin typeface="Calibri"/>
                <a:cs typeface="Calibri"/>
              </a:rPr>
              <a:t>n</a:t>
            </a:r>
            <a:r>
              <a:rPr dirty="0" sz="2800" spc="-5">
                <a:latin typeface="Calibri"/>
                <a:cs typeface="Calibri"/>
              </a:rPr>
              <a:t>c</a:t>
            </a:r>
            <a:r>
              <a:rPr dirty="0" sz="2800" spc="-40">
                <a:latin typeface="Calibri"/>
                <a:cs typeface="Calibri"/>
              </a:rPr>
              <a:t>r</a:t>
            </a:r>
            <a:r>
              <a:rPr dirty="0" sz="2800" spc="-5">
                <a:latin typeface="Calibri"/>
                <a:cs typeface="Calibri"/>
              </a:rPr>
              <a:t>eases</a:t>
            </a:r>
            <a:r>
              <a:rPr dirty="0" sz="2800">
                <a:latin typeface="Calibri"/>
                <a:cs typeface="Calibri"/>
              </a:rPr>
              <a:t>	</a:t>
            </a:r>
            <a:r>
              <a:rPr dirty="0" sz="2800" spc="-5">
                <a:latin typeface="Calibri"/>
                <a:cs typeface="Calibri"/>
              </a:rPr>
              <a:t>the  </a:t>
            </a:r>
            <a:r>
              <a:rPr dirty="0" sz="2800" spc="-15">
                <a:latin typeface="Calibri"/>
                <a:cs typeface="Calibri"/>
              </a:rPr>
              <a:t>capital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cost.</a:t>
            </a:r>
            <a:endParaRPr sz="2800">
              <a:latin typeface="Calibri"/>
              <a:cs typeface="Calibri"/>
            </a:endParaRPr>
          </a:p>
          <a:p>
            <a:pPr marL="355600" marR="6350" indent="-3429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  <a:tab pos="355600" algn="l"/>
                <a:tab pos="1621790" algn="l"/>
                <a:tab pos="2576195" algn="l"/>
                <a:tab pos="4262120" algn="l"/>
                <a:tab pos="5513070" algn="l"/>
                <a:tab pos="6127750" algn="l"/>
                <a:tab pos="7684134" algn="l"/>
              </a:tabLst>
            </a:pPr>
            <a:r>
              <a:rPr dirty="0" sz="2800" spc="-10">
                <a:latin typeface="Calibri"/>
                <a:cs typeface="Calibri"/>
              </a:rPr>
              <a:t>D</a:t>
            </a:r>
            <a:r>
              <a:rPr dirty="0" sz="2800" spc="-20">
                <a:latin typeface="Calibri"/>
                <a:cs typeface="Calibri"/>
              </a:rPr>
              <a:t>i</a:t>
            </a:r>
            <a:r>
              <a:rPr dirty="0" sz="2800" spc="-35">
                <a:latin typeface="Calibri"/>
                <a:cs typeface="Calibri"/>
              </a:rPr>
              <a:t>f</a:t>
            </a:r>
            <a:r>
              <a:rPr dirty="0" sz="2800" spc="-10">
                <a:latin typeface="Calibri"/>
                <a:cs typeface="Calibri"/>
              </a:rPr>
              <a:t>fus</a:t>
            </a:r>
            <a:r>
              <a:rPr dirty="0" sz="2800" spc="-5">
                <a:latin typeface="Calibri"/>
                <a:cs typeface="Calibri"/>
              </a:rPr>
              <a:t>e</a:t>
            </a:r>
            <a:r>
              <a:rPr dirty="0" sz="2800">
                <a:latin typeface="Calibri"/>
                <a:cs typeface="Calibri"/>
              </a:rPr>
              <a:t>	</a:t>
            </a:r>
            <a:r>
              <a:rPr dirty="0" sz="2800">
                <a:latin typeface="Calibri"/>
                <a:cs typeface="Calibri"/>
              </a:rPr>
              <a:t>s</a:t>
            </a:r>
            <a:r>
              <a:rPr dirty="0" sz="2800" spc="-10">
                <a:latin typeface="Calibri"/>
                <a:cs typeface="Calibri"/>
              </a:rPr>
              <a:t>ola</a:t>
            </a:r>
            <a:r>
              <a:rPr dirty="0" sz="2800" spc="-5">
                <a:latin typeface="Calibri"/>
                <a:cs typeface="Calibri"/>
              </a:rPr>
              <a:t>r</a:t>
            </a:r>
            <a:r>
              <a:rPr dirty="0" sz="2800">
                <a:latin typeface="Calibri"/>
                <a:cs typeface="Calibri"/>
              </a:rPr>
              <a:t>	</a:t>
            </a:r>
            <a:r>
              <a:rPr dirty="0" sz="2800" spc="-70">
                <a:latin typeface="Calibri"/>
                <a:cs typeface="Calibri"/>
              </a:rPr>
              <a:t>r</a:t>
            </a:r>
            <a:r>
              <a:rPr dirty="0" sz="2800" spc="-5">
                <a:latin typeface="Calibri"/>
                <a:cs typeface="Calibri"/>
              </a:rPr>
              <a:t>adi</a:t>
            </a:r>
            <a:r>
              <a:rPr dirty="0" sz="2800" spc="-35">
                <a:latin typeface="Calibri"/>
                <a:cs typeface="Calibri"/>
              </a:rPr>
              <a:t>a</a:t>
            </a:r>
            <a:r>
              <a:rPr dirty="0" sz="2800" spc="-5">
                <a:latin typeface="Calibri"/>
                <a:cs typeface="Calibri"/>
              </a:rPr>
              <a:t>tions</a:t>
            </a:r>
            <a:r>
              <a:rPr dirty="0" sz="2800">
                <a:latin typeface="Calibri"/>
                <a:cs typeface="Calibri"/>
              </a:rPr>
              <a:t>	</a:t>
            </a:r>
            <a:r>
              <a:rPr dirty="0" sz="2800" spc="-25">
                <a:latin typeface="Calibri"/>
                <a:cs typeface="Calibri"/>
              </a:rPr>
              <a:t>c</a:t>
            </a:r>
            <a:r>
              <a:rPr dirty="0" sz="2800" spc="-5">
                <a:latin typeface="Calibri"/>
                <a:cs typeface="Calibri"/>
              </a:rPr>
              <a:t>a</a:t>
            </a:r>
            <a:r>
              <a:rPr dirty="0" sz="2800" spc="5">
                <a:latin typeface="Calibri"/>
                <a:cs typeface="Calibri"/>
              </a:rPr>
              <a:t>n</a:t>
            </a:r>
            <a:r>
              <a:rPr dirty="0" sz="2800" spc="-10">
                <a:latin typeface="Calibri"/>
                <a:cs typeface="Calibri"/>
              </a:rPr>
              <a:t>no</a:t>
            </a:r>
            <a:r>
              <a:rPr dirty="0" sz="2800" spc="-5">
                <a:latin typeface="Calibri"/>
                <a:cs typeface="Calibri"/>
              </a:rPr>
              <a:t>t</a:t>
            </a:r>
            <a:r>
              <a:rPr dirty="0" sz="2800">
                <a:latin typeface="Calibri"/>
                <a:cs typeface="Calibri"/>
              </a:rPr>
              <a:t>	</a:t>
            </a:r>
            <a:r>
              <a:rPr dirty="0" sz="2800" spc="-10">
                <a:latin typeface="Calibri"/>
                <a:cs typeface="Calibri"/>
              </a:rPr>
              <a:t>b</a:t>
            </a:r>
            <a:r>
              <a:rPr dirty="0" sz="2800" spc="-5">
                <a:latin typeface="Calibri"/>
                <a:cs typeface="Calibri"/>
              </a:rPr>
              <a:t>e</a:t>
            </a:r>
            <a:r>
              <a:rPr dirty="0" sz="2800">
                <a:latin typeface="Calibri"/>
                <a:cs typeface="Calibri"/>
              </a:rPr>
              <a:t>	</a:t>
            </a:r>
            <a:r>
              <a:rPr dirty="0" sz="2800" spc="-5">
                <a:latin typeface="Calibri"/>
                <a:cs typeface="Calibri"/>
              </a:rPr>
              <a:t>co</a:t>
            </a:r>
            <a:r>
              <a:rPr dirty="0" sz="2800" spc="-20">
                <a:latin typeface="Calibri"/>
                <a:cs typeface="Calibri"/>
              </a:rPr>
              <a:t>l</a:t>
            </a:r>
            <a:r>
              <a:rPr dirty="0" sz="2800" spc="-5">
                <a:latin typeface="Calibri"/>
                <a:cs typeface="Calibri"/>
              </a:rPr>
              <a:t>lec</a:t>
            </a:r>
            <a:r>
              <a:rPr dirty="0" sz="2800" spc="-35">
                <a:latin typeface="Calibri"/>
                <a:cs typeface="Calibri"/>
              </a:rPr>
              <a:t>t</a:t>
            </a:r>
            <a:r>
              <a:rPr dirty="0" sz="2800" spc="-5">
                <a:latin typeface="Calibri"/>
                <a:cs typeface="Calibri"/>
              </a:rPr>
              <a:t>ed</a:t>
            </a:r>
            <a:r>
              <a:rPr dirty="0" sz="2800">
                <a:latin typeface="Calibri"/>
                <a:cs typeface="Calibri"/>
              </a:rPr>
              <a:t>	</a:t>
            </a:r>
            <a:r>
              <a:rPr dirty="0" sz="2800" spc="-5">
                <a:latin typeface="Calibri"/>
                <a:cs typeface="Calibri"/>
              </a:rPr>
              <a:t>on  </a:t>
            </a:r>
            <a:r>
              <a:rPr dirty="0" sz="2800" spc="-45">
                <a:latin typeface="Calibri"/>
                <a:cs typeface="Calibri"/>
              </a:rPr>
              <a:t>receiver.</a:t>
            </a:r>
            <a:endParaRPr sz="2800">
              <a:latin typeface="Calibri"/>
              <a:cs typeface="Calibri"/>
            </a:endParaRPr>
          </a:p>
          <a:p>
            <a:pPr marL="355600" marR="6350" indent="-3429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15">
                <a:latin typeface="Calibri"/>
                <a:cs typeface="Calibri"/>
              </a:rPr>
              <a:t>Requires</a:t>
            </a:r>
            <a:r>
              <a:rPr dirty="0" sz="2800" spc="19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higher</a:t>
            </a:r>
            <a:r>
              <a:rPr dirty="0" sz="2800" spc="19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maintenance</a:t>
            </a:r>
            <a:r>
              <a:rPr dirty="0" sz="2800" spc="19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to</a:t>
            </a:r>
            <a:r>
              <a:rPr dirty="0" sz="2800" spc="19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retain</a:t>
            </a:r>
            <a:r>
              <a:rPr dirty="0" sz="2800" spc="18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the</a:t>
            </a:r>
            <a:r>
              <a:rPr dirty="0" sz="2800" spc="2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quality</a:t>
            </a:r>
            <a:r>
              <a:rPr dirty="0" sz="2800" spc="2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of </a:t>
            </a:r>
            <a:r>
              <a:rPr dirty="0" sz="2800" spc="-61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reflecting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surfaces.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10">
                <a:latin typeface="Calibri"/>
                <a:cs typeface="Calibri"/>
              </a:rPr>
              <a:t>Has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high</a:t>
            </a:r>
            <a:r>
              <a:rPr dirty="0" sz="2800" spc="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initial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cost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and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maintenance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cost.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0408" y="530174"/>
            <a:ext cx="412750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Solar</a:t>
            </a:r>
            <a:r>
              <a:rPr dirty="0" sz="3600" spc="-40"/>
              <a:t> </a:t>
            </a:r>
            <a:r>
              <a:rPr dirty="0" sz="3600" spc="-5"/>
              <a:t>Thermal</a:t>
            </a:r>
            <a:r>
              <a:rPr dirty="0" sz="3600" spc="-30"/>
              <a:t> System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1307338"/>
            <a:ext cx="8017509" cy="45446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5080">
              <a:lnSpc>
                <a:spcPct val="100000"/>
              </a:lnSpc>
              <a:spcBef>
                <a:spcPts val="105"/>
              </a:spcBef>
            </a:pPr>
            <a:r>
              <a:rPr dirty="0" sz="2600">
                <a:latin typeface="Calibri"/>
                <a:cs typeface="Calibri"/>
              </a:rPr>
              <a:t>A </a:t>
            </a:r>
            <a:r>
              <a:rPr dirty="0" sz="2600" spc="-5">
                <a:latin typeface="Calibri"/>
                <a:cs typeface="Calibri"/>
              </a:rPr>
              <a:t>solar </a:t>
            </a:r>
            <a:r>
              <a:rPr dirty="0" sz="2600">
                <a:latin typeface="Calibri"/>
                <a:cs typeface="Calibri"/>
              </a:rPr>
              <a:t>thermal </a:t>
            </a:r>
            <a:r>
              <a:rPr dirty="0" sz="2600" spc="-20">
                <a:latin typeface="Calibri"/>
                <a:cs typeface="Calibri"/>
              </a:rPr>
              <a:t>system </a:t>
            </a:r>
            <a:r>
              <a:rPr dirty="0" sz="2600">
                <a:latin typeface="Calibri"/>
                <a:cs typeface="Calibri"/>
              </a:rPr>
              <a:t>is </a:t>
            </a:r>
            <a:r>
              <a:rPr dirty="0" sz="2600" spc="-5">
                <a:latin typeface="Calibri"/>
                <a:cs typeface="Calibri"/>
              </a:rPr>
              <a:t>use </a:t>
            </a:r>
            <a:r>
              <a:rPr dirty="0" sz="2600" spc="-15">
                <a:latin typeface="Calibri"/>
                <a:cs typeface="Calibri"/>
              </a:rPr>
              <a:t>to </a:t>
            </a:r>
            <a:r>
              <a:rPr dirty="0" sz="2600" spc="-20">
                <a:latin typeface="Calibri"/>
                <a:cs typeface="Calibri"/>
              </a:rPr>
              <a:t>convert </a:t>
            </a:r>
            <a:r>
              <a:rPr dirty="0" sz="2600" spc="-5">
                <a:latin typeface="Calibri"/>
                <a:cs typeface="Calibri"/>
              </a:rPr>
              <a:t>solar energy </a:t>
            </a:r>
            <a:r>
              <a:rPr dirty="0" sz="2600" spc="-10">
                <a:latin typeface="Calibri"/>
                <a:cs typeface="Calibri"/>
              </a:rPr>
              <a:t>into </a:t>
            </a:r>
            <a:r>
              <a:rPr dirty="0" sz="2600" spc="-57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other </a:t>
            </a:r>
            <a:r>
              <a:rPr dirty="0" sz="2600" spc="-15">
                <a:latin typeface="Calibri"/>
                <a:cs typeface="Calibri"/>
              </a:rPr>
              <a:t>forms </a:t>
            </a:r>
            <a:r>
              <a:rPr dirty="0" sz="2600" spc="-5">
                <a:latin typeface="Calibri"/>
                <a:cs typeface="Calibri"/>
              </a:rPr>
              <a:t>of energy </a:t>
            </a:r>
            <a:r>
              <a:rPr dirty="0" sz="2600">
                <a:latin typeface="Calibri"/>
                <a:cs typeface="Calibri"/>
              </a:rPr>
              <a:t>which </a:t>
            </a:r>
            <a:r>
              <a:rPr dirty="0" sz="2600" spc="-20">
                <a:latin typeface="Calibri"/>
                <a:cs typeface="Calibri"/>
              </a:rPr>
              <a:t>may </a:t>
            </a:r>
            <a:r>
              <a:rPr dirty="0" sz="2600" spc="-5">
                <a:latin typeface="Calibri"/>
                <a:cs typeface="Calibri"/>
              </a:rPr>
              <a:t>be </a:t>
            </a:r>
            <a:r>
              <a:rPr dirty="0" sz="2600" spc="-10">
                <a:latin typeface="Calibri"/>
                <a:cs typeface="Calibri"/>
              </a:rPr>
              <a:t>utilized </a:t>
            </a:r>
            <a:r>
              <a:rPr dirty="0" sz="2600" spc="-25">
                <a:latin typeface="Calibri"/>
                <a:cs typeface="Calibri"/>
              </a:rPr>
              <a:t>for </a:t>
            </a:r>
            <a:r>
              <a:rPr dirty="0" sz="2600" spc="-5">
                <a:latin typeface="Calibri"/>
                <a:cs typeface="Calibri"/>
              </a:rPr>
              <a:t>various 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applications</a:t>
            </a:r>
            <a:r>
              <a:rPr dirty="0" sz="2600" spc="-3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like:</a:t>
            </a:r>
            <a:endParaRPr sz="2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600" spc="-5">
                <a:latin typeface="Calibri"/>
                <a:cs typeface="Calibri"/>
              </a:rPr>
              <a:t>Heating</a:t>
            </a:r>
            <a:r>
              <a:rPr dirty="0" sz="2600" spc="-20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water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25">
                <a:latin typeface="Calibri"/>
                <a:cs typeface="Calibri"/>
              </a:rPr>
              <a:t>for</a:t>
            </a:r>
            <a:r>
              <a:rPr dirty="0" sz="2600" spc="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domestic</a:t>
            </a:r>
            <a:r>
              <a:rPr dirty="0" sz="2600" spc="-2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use</a:t>
            </a:r>
            <a:r>
              <a:rPr dirty="0" sz="2600" spc="-2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and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25">
                <a:latin typeface="Calibri"/>
                <a:cs typeface="Calibri"/>
              </a:rPr>
              <a:t>for</a:t>
            </a:r>
            <a:r>
              <a:rPr dirty="0" sz="2600" spc="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swimming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pools;</a:t>
            </a:r>
            <a:endParaRPr sz="2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600" spc="-5">
                <a:latin typeface="Calibri"/>
                <a:cs typeface="Calibri"/>
              </a:rPr>
              <a:t>Heating</a:t>
            </a:r>
            <a:r>
              <a:rPr dirty="0" sz="2600" spc="-3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and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cooling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of</a:t>
            </a:r>
            <a:r>
              <a:rPr dirty="0" sz="2600" spc="-1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buildings;</a:t>
            </a:r>
            <a:endParaRPr sz="2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600" spc="-15">
                <a:latin typeface="Calibri"/>
                <a:cs typeface="Calibri"/>
              </a:rPr>
              <a:t>Day</a:t>
            </a:r>
            <a:r>
              <a:rPr dirty="0" sz="2600" spc="-4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lighting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of</a:t>
            </a:r>
            <a:r>
              <a:rPr dirty="0" sz="2600" spc="-1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buildings;</a:t>
            </a:r>
            <a:endParaRPr sz="2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600" spc="-5">
                <a:latin typeface="Calibri"/>
                <a:cs typeface="Calibri"/>
              </a:rPr>
              <a:t>Cooking</a:t>
            </a:r>
            <a:r>
              <a:rPr dirty="0" sz="2600" spc="-50">
                <a:latin typeface="Calibri"/>
                <a:cs typeface="Calibri"/>
              </a:rPr>
              <a:t> </a:t>
            </a:r>
            <a:r>
              <a:rPr dirty="0" sz="2600" spc="-20">
                <a:latin typeface="Calibri"/>
                <a:cs typeface="Calibri"/>
              </a:rPr>
              <a:t>food;</a:t>
            </a:r>
            <a:endParaRPr sz="2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600" spc="-5">
                <a:latin typeface="Calibri"/>
                <a:cs typeface="Calibri"/>
              </a:rPr>
              <a:t>Solar</a:t>
            </a:r>
            <a:r>
              <a:rPr dirty="0" sz="2600" spc="-1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distillation</a:t>
            </a:r>
            <a:r>
              <a:rPr dirty="0" sz="2600" spc="-25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(water </a:t>
            </a:r>
            <a:r>
              <a:rPr dirty="0" sz="2600" spc="-10">
                <a:latin typeface="Calibri"/>
                <a:cs typeface="Calibri"/>
              </a:rPr>
              <a:t>treatment</a:t>
            </a:r>
            <a:r>
              <a:rPr dirty="0" sz="2600" spc="-2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etc);</a:t>
            </a:r>
            <a:endParaRPr sz="2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600">
                <a:latin typeface="Calibri"/>
                <a:cs typeface="Calibri"/>
              </a:rPr>
              <a:t>Electricity</a:t>
            </a:r>
            <a:r>
              <a:rPr dirty="0" sz="2600" spc="-6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generation;</a:t>
            </a:r>
            <a:endParaRPr sz="2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600" spc="-15">
                <a:latin typeface="Calibri"/>
                <a:cs typeface="Calibri"/>
              </a:rPr>
              <a:t>Powering</a:t>
            </a:r>
            <a:r>
              <a:rPr dirty="0" sz="2600" spc="-3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earth</a:t>
            </a:r>
            <a:r>
              <a:rPr dirty="0" sz="2600" spc="-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satellites</a:t>
            </a:r>
            <a:r>
              <a:rPr dirty="0" sz="2600" spc="-35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etc.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7008" y="385064"/>
            <a:ext cx="519049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Solar</a:t>
            </a:r>
            <a:r>
              <a:rPr dirty="0" sz="3600" spc="-35"/>
              <a:t> </a:t>
            </a:r>
            <a:r>
              <a:rPr dirty="0" sz="3600" spc="-5"/>
              <a:t>Thermal</a:t>
            </a:r>
            <a:r>
              <a:rPr dirty="0" sz="3600" spc="-20"/>
              <a:t> </a:t>
            </a:r>
            <a:r>
              <a:rPr dirty="0" sz="3600" spc="-25"/>
              <a:t>Power</a:t>
            </a:r>
            <a:r>
              <a:rPr dirty="0" sz="3600" spc="-20"/>
              <a:t> </a:t>
            </a:r>
            <a:r>
              <a:rPr dirty="0" sz="3600" spc="-10"/>
              <a:t>plant: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59740" y="1154938"/>
            <a:ext cx="8225790" cy="3514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6985">
              <a:lnSpc>
                <a:spcPct val="100000"/>
              </a:lnSpc>
              <a:spcBef>
                <a:spcPts val="105"/>
              </a:spcBef>
            </a:pPr>
            <a:r>
              <a:rPr dirty="0" sz="2600">
                <a:latin typeface="Calibri"/>
                <a:cs typeface="Calibri"/>
              </a:rPr>
              <a:t>A</a:t>
            </a:r>
            <a:r>
              <a:rPr dirty="0" sz="2600" spc="39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solar</a:t>
            </a:r>
            <a:r>
              <a:rPr dirty="0" sz="2600" spc="40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power</a:t>
            </a:r>
            <a:r>
              <a:rPr dirty="0" sz="2600" spc="40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plant</a:t>
            </a:r>
            <a:r>
              <a:rPr dirty="0" sz="2600" spc="395">
                <a:latin typeface="Calibri"/>
                <a:cs typeface="Calibri"/>
              </a:rPr>
              <a:t> </a:t>
            </a:r>
            <a:r>
              <a:rPr dirty="0" sz="2600" spc="-15">
                <a:latin typeface="Calibri"/>
                <a:cs typeface="Calibri"/>
              </a:rPr>
              <a:t>converts</a:t>
            </a:r>
            <a:r>
              <a:rPr dirty="0" sz="2600" spc="39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solar</a:t>
            </a:r>
            <a:r>
              <a:rPr dirty="0" sz="2600" spc="40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energy</a:t>
            </a:r>
            <a:r>
              <a:rPr dirty="0" sz="2600" spc="39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into</a:t>
            </a:r>
            <a:r>
              <a:rPr dirty="0" sz="2600" spc="39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electrical </a:t>
            </a:r>
            <a:r>
              <a:rPr dirty="0" sz="2600" spc="-575">
                <a:latin typeface="Calibri"/>
                <a:cs typeface="Calibri"/>
              </a:rPr>
              <a:t> </a:t>
            </a:r>
            <a:r>
              <a:rPr dirty="0" sz="2600" spc="-30">
                <a:latin typeface="Calibri"/>
                <a:cs typeface="Calibri"/>
              </a:rPr>
              <a:t>energy.</a:t>
            </a:r>
            <a:r>
              <a:rPr dirty="0" sz="2600" spc="-4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They</a:t>
            </a:r>
            <a:r>
              <a:rPr dirty="0" sz="2600" spc="-2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can </a:t>
            </a:r>
            <a:r>
              <a:rPr dirty="0" sz="2600" spc="-5">
                <a:latin typeface="Calibri"/>
                <a:cs typeface="Calibri"/>
              </a:rPr>
              <a:t>be</a:t>
            </a:r>
            <a:r>
              <a:rPr dirty="0" sz="2600" spc="-1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divided</a:t>
            </a:r>
            <a:r>
              <a:rPr dirty="0" sz="2600" spc="-1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into following</a:t>
            </a:r>
            <a:r>
              <a:rPr dirty="0" sz="2600" spc="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categories: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50">
              <a:latin typeface="Calibri"/>
              <a:cs typeface="Calibri"/>
            </a:endParaRPr>
          </a:p>
          <a:p>
            <a:pPr marL="264795" marR="5080" indent="-264795">
              <a:lnSpc>
                <a:spcPct val="100000"/>
              </a:lnSpc>
              <a:buSzPct val="96153"/>
              <a:buAutoNum type="arabicPeriod"/>
              <a:tabLst>
                <a:tab pos="264795" algn="l"/>
                <a:tab pos="1050290" algn="l"/>
                <a:tab pos="2984500" algn="l"/>
                <a:tab pos="3877945" algn="l"/>
                <a:tab pos="4978400" algn="l"/>
                <a:tab pos="5906770" algn="l"/>
                <a:tab pos="6853555" algn="l"/>
                <a:tab pos="7534275" algn="l"/>
              </a:tabLst>
            </a:pPr>
            <a:r>
              <a:rPr dirty="0" sz="2600" spc="-5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dirty="0" sz="2600" spc="-2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2600" spc="-25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dirty="0" sz="2600" spc="-15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mp</a:t>
            </a:r>
            <a:r>
              <a:rPr dirty="0" sz="2600" spc="-2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dirty="0" sz="2600" spc="-45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dirty="0" sz="2600" spc="-25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tu</a:t>
            </a:r>
            <a:r>
              <a:rPr dirty="0" sz="2600" spc="-4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2600" spc="-5">
                <a:solidFill>
                  <a:srgbClr val="FF0000"/>
                </a:solidFill>
                <a:latin typeface="Calibri"/>
                <a:cs typeface="Calibri"/>
              </a:rPr>
              <a:t>sola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2600" spc="-5">
                <a:solidFill>
                  <a:srgbClr val="FF0000"/>
                </a:solidFill>
                <a:latin typeface="Calibri"/>
                <a:cs typeface="Calibri"/>
              </a:rPr>
              <a:t>po</a:t>
            </a:r>
            <a:r>
              <a:rPr dirty="0" sz="2600" spc="-3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er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2600" spc="-5">
                <a:solidFill>
                  <a:srgbClr val="FF0000"/>
                </a:solidFill>
                <a:latin typeface="Calibri"/>
                <a:cs typeface="Calibri"/>
              </a:rPr>
              <a:t>pla</a:t>
            </a:r>
            <a:r>
              <a:rPr dirty="0" sz="2600" spc="-25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2600" spc="-5">
                <a:solidFill>
                  <a:srgbClr val="FF0000"/>
                </a:solidFill>
                <a:latin typeface="Calibri"/>
                <a:cs typeface="Calibri"/>
              </a:rPr>
              <a:t>usin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2600" spc="-5">
                <a:solidFill>
                  <a:srgbClr val="FF0000"/>
                </a:solidFill>
                <a:latin typeface="Calibri"/>
                <a:cs typeface="Calibri"/>
              </a:rPr>
              <a:t>fl</a:t>
            </a:r>
            <a:r>
              <a:rPr dirty="0" sz="2600" spc="-4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2600" spc="-5">
                <a:solidFill>
                  <a:srgbClr val="FF0000"/>
                </a:solidFill>
                <a:latin typeface="Calibri"/>
                <a:cs typeface="Calibri"/>
              </a:rPr>
              <a:t>pl</a:t>
            </a:r>
            <a:r>
              <a:rPr dirty="0" sz="2600" spc="-25">
                <a:solidFill>
                  <a:srgbClr val="FF0000"/>
                </a:solidFill>
                <a:latin typeface="Calibri"/>
                <a:cs typeface="Calibri"/>
              </a:rPr>
              <a:t>at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e  </a:t>
            </a:r>
            <a:r>
              <a:rPr dirty="0" sz="2600" spc="-15">
                <a:solidFill>
                  <a:srgbClr val="FF0000"/>
                </a:solidFill>
                <a:latin typeface="Calibri"/>
                <a:cs typeface="Calibri"/>
              </a:rPr>
              <a:t>collectors</a:t>
            </a:r>
            <a:endParaRPr sz="2600">
              <a:latin typeface="Calibri"/>
              <a:cs typeface="Calibri"/>
            </a:endParaRPr>
          </a:p>
          <a:p>
            <a:pPr marL="264795" marR="6350" indent="-264795">
              <a:lnSpc>
                <a:spcPct val="100000"/>
              </a:lnSpc>
              <a:spcBef>
                <a:spcPts val="625"/>
              </a:spcBef>
              <a:buSzPct val="96153"/>
              <a:buAutoNum type="arabicPeriod"/>
              <a:tabLst>
                <a:tab pos="264795" algn="l"/>
                <a:tab pos="1837055" algn="l"/>
                <a:tab pos="3975100" algn="l"/>
                <a:tab pos="5069840" algn="l"/>
                <a:tab pos="6371590" algn="l"/>
                <a:tab pos="7502525" algn="l"/>
              </a:tabLst>
            </a:pP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Med</a:t>
            </a:r>
            <a:r>
              <a:rPr dirty="0" sz="2600" spc="-2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dirty="0" sz="2600" spc="-5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2600" spc="-25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dirty="0" sz="2600" spc="-2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dirty="0" sz="2600" spc="-5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dirty="0" sz="2600" spc="-15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dirty="0" sz="2600" spc="-6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dirty="0" sz="2600" spc="-25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tu</a:t>
            </a:r>
            <a:r>
              <a:rPr dirty="0" sz="2600" spc="-3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2600" spc="-5">
                <a:solidFill>
                  <a:srgbClr val="FF0000"/>
                </a:solidFill>
                <a:latin typeface="Calibri"/>
                <a:cs typeface="Calibri"/>
              </a:rPr>
              <a:t>so</a:t>
            </a:r>
            <a:r>
              <a:rPr dirty="0" sz="2600" spc="-15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ar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2600" spc="-5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dirty="0" sz="2600" spc="-2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sz="2600" spc="-3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er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2600" spc="-5">
                <a:solidFill>
                  <a:srgbClr val="FF0000"/>
                </a:solidFill>
                <a:latin typeface="Calibri"/>
                <a:cs typeface="Calibri"/>
              </a:rPr>
              <a:t>pla</a:t>
            </a:r>
            <a:r>
              <a:rPr dirty="0" sz="2600" spc="-25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	</a:t>
            </a:r>
            <a:r>
              <a:rPr dirty="0" sz="2600" spc="-5">
                <a:solidFill>
                  <a:srgbClr val="FF0000"/>
                </a:solidFill>
                <a:latin typeface="Calibri"/>
                <a:cs typeface="Calibri"/>
              </a:rPr>
              <a:t>using  </a:t>
            </a:r>
            <a:r>
              <a:rPr dirty="0" sz="2600" spc="-15">
                <a:solidFill>
                  <a:srgbClr val="FF0000"/>
                </a:solidFill>
                <a:latin typeface="Calibri"/>
                <a:cs typeface="Calibri"/>
              </a:rPr>
              <a:t>concentrated</a:t>
            </a:r>
            <a:r>
              <a:rPr dirty="0" sz="2600" spc="-5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FF0000"/>
                </a:solidFill>
                <a:latin typeface="Calibri"/>
                <a:cs typeface="Calibri"/>
              </a:rPr>
              <a:t>solar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FF0000"/>
                </a:solidFill>
                <a:latin typeface="Calibri"/>
                <a:cs typeface="Calibri"/>
              </a:rPr>
              <a:t>collectors</a:t>
            </a:r>
            <a:endParaRPr sz="2600">
              <a:latin typeface="Calibri"/>
              <a:cs typeface="Calibri"/>
            </a:endParaRPr>
          </a:p>
          <a:p>
            <a:pPr marL="337185" indent="-325120">
              <a:lnSpc>
                <a:spcPct val="100000"/>
              </a:lnSpc>
              <a:spcBef>
                <a:spcPts val="625"/>
              </a:spcBef>
              <a:buSzPct val="96153"/>
              <a:buAutoNum type="arabicPeriod"/>
              <a:tabLst>
                <a:tab pos="337820" algn="l"/>
              </a:tabLst>
            </a:pPr>
            <a:r>
              <a:rPr dirty="0" sz="2600" spc="-5">
                <a:solidFill>
                  <a:srgbClr val="FF0000"/>
                </a:solidFill>
                <a:latin typeface="Calibri"/>
                <a:cs typeface="Calibri"/>
              </a:rPr>
              <a:t>High </a:t>
            </a:r>
            <a:r>
              <a:rPr dirty="0" sz="2600" spc="-10">
                <a:solidFill>
                  <a:srgbClr val="FF0000"/>
                </a:solidFill>
                <a:latin typeface="Calibri"/>
                <a:cs typeface="Calibri"/>
              </a:rPr>
              <a:t>temperature</a:t>
            </a:r>
            <a:r>
              <a:rPr dirty="0" sz="2600" spc="-5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600" spc="-5">
                <a:solidFill>
                  <a:srgbClr val="FF0000"/>
                </a:solidFill>
                <a:latin typeface="Calibri"/>
                <a:cs typeface="Calibri"/>
              </a:rPr>
              <a:t>solar</a:t>
            </a:r>
            <a:r>
              <a:rPr dirty="0" sz="2600" spc="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FF0000"/>
                </a:solidFill>
                <a:latin typeface="Calibri"/>
                <a:cs typeface="Calibri"/>
              </a:rPr>
              <a:t>power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FF0000"/>
                </a:solidFill>
                <a:latin typeface="Calibri"/>
                <a:cs typeface="Calibri"/>
              </a:rPr>
              <a:t>plant </a:t>
            </a:r>
            <a:r>
              <a:rPr dirty="0" sz="2600" spc="-5">
                <a:solidFill>
                  <a:srgbClr val="FF0000"/>
                </a:solidFill>
                <a:latin typeface="Calibri"/>
                <a:cs typeface="Calibri"/>
              </a:rPr>
              <a:t>using</a:t>
            </a:r>
            <a:r>
              <a:rPr dirty="0" sz="2600" spc="-2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600" spc="-15">
                <a:solidFill>
                  <a:srgbClr val="FF0000"/>
                </a:solidFill>
                <a:latin typeface="Calibri"/>
                <a:cs typeface="Calibri"/>
              </a:rPr>
              <a:t>tower</a:t>
            </a:r>
            <a:r>
              <a:rPr dirty="0" sz="2600" spc="1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FF0000"/>
                </a:solidFill>
                <a:latin typeface="Calibri"/>
                <a:cs typeface="Calibri"/>
              </a:rPr>
              <a:t>system.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9829" y="161036"/>
            <a:ext cx="5784215" cy="4679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/>
              <a:t>Low</a:t>
            </a:r>
            <a:r>
              <a:rPr dirty="0" sz="2900" spc="-40"/>
              <a:t> </a:t>
            </a:r>
            <a:r>
              <a:rPr dirty="0" sz="2900" spc="-35"/>
              <a:t>Temperature</a:t>
            </a:r>
            <a:r>
              <a:rPr dirty="0" sz="2900" spc="-50"/>
              <a:t> </a:t>
            </a:r>
            <a:r>
              <a:rPr dirty="0" sz="2900" spc="-5"/>
              <a:t>Solar </a:t>
            </a:r>
            <a:r>
              <a:rPr dirty="0" sz="2900" spc="-15"/>
              <a:t>Power</a:t>
            </a:r>
            <a:r>
              <a:rPr dirty="0" sz="2900" spc="-25"/>
              <a:t> System</a:t>
            </a:r>
            <a:endParaRPr sz="2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4036" y="1066800"/>
            <a:ext cx="4783963" cy="293458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5940" y="4208145"/>
            <a:ext cx="8075930" cy="1550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95000"/>
              <a:buFont typeface="Arial MT"/>
              <a:buChar char="•"/>
              <a:tabLst>
                <a:tab pos="102870" algn="l"/>
              </a:tabLst>
            </a:pP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low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temperature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solar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power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plants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uses</a:t>
            </a:r>
            <a:r>
              <a:rPr dirty="0" sz="2000">
                <a:latin typeface="Calibri"/>
                <a:cs typeface="Calibri"/>
              </a:rPr>
              <a:t> the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working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fluid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temperatures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range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 </a:t>
            </a:r>
            <a:r>
              <a:rPr dirty="0" sz="2000">
                <a:latin typeface="Calibri"/>
                <a:cs typeface="Calibri"/>
              </a:rPr>
              <a:t>60</a:t>
            </a:r>
            <a:r>
              <a:rPr dirty="0" sz="1200">
                <a:latin typeface="Calibri"/>
                <a:cs typeface="Calibri"/>
              </a:rPr>
              <a:t>0</a:t>
            </a:r>
            <a:r>
              <a:rPr dirty="0" sz="2000">
                <a:latin typeface="Calibri"/>
                <a:cs typeface="Calibri"/>
              </a:rPr>
              <a:t>C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to</a:t>
            </a:r>
            <a:r>
              <a:rPr dirty="0" sz="2000">
                <a:latin typeface="Calibri"/>
                <a:cs typeface="Calibri"/>
              </a:rPr>
              <a:t> 100</a:t>
            </a:r>
            <a:r>
              <a:rPr dirty="0" sz="1400">
                <a:latin typeface="Calibri"/>
                <a:cs typeface="Calibri"/>
              </a:rPr>
              <a:t>0</a:t>
            </a:r>
            <a:r>
              <a:rPr dirty="0" sz="2000">
                <a:latin typeface="Calibri"/>
                <a:cs typeface="Calibri"/>
              </a:rPr>
              <a:t>C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which </a:t>
            </a:r>
            <a:r>
              <a:rPr dirty="0" sz="2000" spc="-5">
                <a:latin typeface="Calibri"/>
                <a:cs typeface="Calibri"/>
              </a:rPr>
              <a:t>can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be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obtained using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flat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plate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collectors.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1950">
              <a:latin typeface="Calibri"/>
              <a:cs typeface="Calibri"/>
            </a:endParaRPr>
          </a:p>
          <a:p>
            <a:pPr marL="12700" marR="234950">
              <a:lnSpc>
                <a:spcPct val="100000"/>
              </a:lnSpc>
              <a:buSzPct val="95000"/>
              <a:buFont typeface="Arial MT"/>
              <a:buChar char="•"/>
              <a:tabLst>
                <a:tab pos="102870" algn="l"/>
              </a:tabLst>
            </a:pPr>
            <a:r>
              <a:rPr dirty="0" sz="2000" spc="-5">
                <a:latin typeface="Calibri"/>
                <a:cs typeface="Calibri"/>
              </a:rPr>
              <a:t>Since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water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can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be </a:t>
            </a:r>
            <a:r>
              <a:rPr dirty="0" sz="2000">
                <a:latin typeface="Calibri"/>
                <a:cs typeface="Calibri"/>
              </a:rPr>
              <a:t>only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heated</a:t>
            </a:r>
            <a:r>
              <a:rPr dirty="0" sz="2000" spc="5">
                <a:latin typeface="Calibri"/>
                <a:cs typeface="Calibri"/>
              </a:rPr>
              <a:t> 80</a:t>
            </a:r>
            <a:r>
              <a:rPr dirty="0" sz="1400" spc="5">
                <a:latin typeface="Calibri"/>
                <a:cs typeface="Calibri"/>
              </a:rPr>
              <a:t>0</a:t>
            </a:r>
            <a:r>
              <a:rPr dirty="0" sz="2000" spc="5">
                <a:latin typeface="Calibri"/>
                <a:cs typeface="Calibri"/>
              </a:rPr>
              <a:t>C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FPC,</a:t>
            </a:r>
            <a:r>
              <a:rPr dirty="0" sz="2000">
                <a:latin typeface="Calibri"/>
                <a:cs typeface="Calibri"/>
              </a:rPr>
              <a:t> the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systems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needs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to</a:t>
            </a:r>
            <a:r>
              <a:rPr dirty="0" sz="2000" spc="-5">
                <a:latin typeface="Calibri"/>
                <a:cs typeface="Calibri"/>
              </a:rPr>
              <a:t> use </a:t>
            </a:r>
            <a:r>
              <a:rPr dirty="0" sz="2000">
                <a:latin typeface="Calibri"/>
                <a:cs typeface="Calibri"/>
              </a:rPr>
              <a:t>a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working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fluid</a:t>
            </a:r>
            <a:r>
              <a:rPr dirty="0" sz="2000" spc="-10">
                <a:latin typeface="Calibri"/>
                <a:cs typeface="Calibri"/>
              </a:rPr>
              <a:t> having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low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boiling</a:t>
            </a:r>
            <a:r>
              <a:rPr dirty="0" sz="2000" spc="-15">
                <a:latin typeface="Calibri"/>
                <a:cs typeface="Calibri"/>
              </a:rPr>
              <a:t> temperature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like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butane </a:t>
            </a:r>
            <a:r>
              <a:rPr dirty="0" sz="2000" spc="-10">
                <a:latin typeface="Calibri"/>
                <a:cs typeface="Calibri"/>
              </a:rPr>
              <a:t>gas.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549605"/>
            <a:ext cx="8150225" cy="47872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17830" indent="-4057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17830" algn="l"/>
                <a:tab pos="418465" algn="l"/>
              </a:tabLst>
            </a:pP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 spc="38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cold</a:t>
            </a:r>
            <a:r>
              <a:rPr dirty="0" sz="2200" spc="38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water</a:t>
            </a:r>
            <a:r>
              <a:rPr dirty="0" sz="2200" spc="38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is</a:t>
            </a:r>
            <a:r>
              <a:rPr dirty="0" sz="2200" spc="38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circulated</a:t>
            </a:r>
            <a:r>
              <a:rPr dirty="0" sz="2200" spc="36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into</a:t>
            </a:r>
            <a:r>
              <a:rPr dirty="0" sz="2200" spc="38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 spc="39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collector</a:t>
            </a:r>
            <a:r>
              <a:rPr dirty="0" sz="2200" spc="38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with</a:t>
            </a:r>
            <a:r>
              <a:rPr dirty="0" sz="2200" spc="37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 spc="39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help</a:t>
            </a:r>
            <a:r>
              <a:rPr dirty="0" sz="2200" spc="38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of</a:t>
            </a:r>
            <a:r>
              <a:rPr dirty="0" sz="2200" spc="39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dirty="0" sz="2200" spc="-10">
                <a:latin typeface="Calibri"/>
                <a:cs typeface="Calibri"/>
              </a:rPr>
              <a:t>circulating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pump.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00">
              <a:latin typeface="Calibri"/>
              <a:cs typeface="Calibri"/>
            </a:endParaRPr>
          </a:p>
          <a:p>
            <a:pPr algn="just" marL="355600" marR="5715" indent="-342900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dirty="0" sz="2200" spc="-10">
                <a:latin typeface="Calibri"/>
                <a:cs typeface="Calibri"/>
              </a:rPr>
              <a:t>The </a:t>
            </a:r>
            <a:r>
              <a:rPr dirty="0" sz="2200" spc="-15">
                <a:latin typeface="Calibri"/>
                <a:cs typeface="Calibri"/>
              </a:rPr>
              <a:t>heated </a:t>
            </a:r>
            <a:r>
              <a:rPr dirty="0" sz="2200" spc="-20">
                <a:latin typeface="Calibri"/>
                <a:cs typeface="Calibri"/>
              </a:rPr>
              <a:t>water </a:t>
            </a:r>
            <a:r>
              <a:rPr dirty="0" sz="2200" spc="-5">
                <a:latin typeface="Calibri"/>
                <a:cs typeface="Calibri"/>
              </a:rPr>
              <a:t>is </a:t>
            </a:r>
            <a:r>
              <a:rPr dirty="0" sz="2200" spc="-15">
                <a:latin typeface="Calibri"/>
                <a:cs typeface="Calibri"/>
              </a:rPr>
              <a:t>circulated </a:t>
            </a:r>
            <a:r>
              <a:rPr dirty="0" sz="2200" spc="-5">
                <a:latin typeface="Calibri"/>
                <a:cs typeface="Calibri"/>
              </a:rPr>
              <a:t>in a </a:t>
            </a:r>
            <a:r>
              <a:rPr dirty="0" sz="2200" spc="-10">
                <a:latin typeface="Calibri"/>
                <a:cs typeface="Calibri"/>
              </a:rPr>
              <a:t>heat </a:t>
            </a:r>
            <a:r>
              <a:rPr dirty="0" sz="2200" spc="-15">
                <a:latin typeface="Calibri"/>
                <a:cs typeface="Calibri"/>
              </a:rPr>
              <a:t>exchanger </a:t>
            </a:r>
            <a:r>
              <a:rPr dirty="0" sz="2200" spc="-10">
                <a:latin typeface="Calibri"/>
                <a:cs typeface="Calibri"/>
              </a:rPr>
              <a:t>called butane 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35">
                <a:latin typeface="Calibri"/>
                <a:cs typeface="Calibri"/>
              </a:rPr>
              <a:t>boiler,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where</a:t>
            </a:r>
            <a:r>
              <a:rPr dirty="0" sz="2200" spc="-5">
                <a:latin typeface="Calibri"/>
                <a:cs typeface="Calibri"/>
              </a:rPr>
              <a:t> it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generates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butane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gas</a:t>
            </a:r>
            <a:r>
              <a:rPr dirty="0" sz="2200" spc="-15">
                <a:latin typeface="Calibri"/>
                <a:cs typeface="Calibri"/>
              </a:rPr>
              <a:t> at</a:t>
            </a:r>
            <a:r>
              <a:rPr dirty="0" sz="2200" spc="-10">
                <a:latin typeface="Calibri"/>
                <a:cs typeface="Calibri"/>
              </a:rPr>
              <a:t> high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pressure.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This 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butane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gas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supplied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to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butane</a:t>
            </a:r>
            <a:r>
              <a:rPr dirty="0" sz="2200" spc="-5">
                <a:latin typeface="Calibri"/>
                <a:cs typeface="Calibri"/>
              </a:rPr>
              <a:t> turbine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to</a:t>
            </a:r>
            <a:r>
              <a:rPr dirty="0" sz="2200" spc="-15">
                <a:latin typeface="Calibri"/>
                <a:cs typeface="Calibri"/>
              </a:rPr>
              <a:t> produce</a:t>
            </a:r>
            <a:r>
              <a:rPr dirty="0" sz="2200" spc="-10">
                <a:latin typeface="Calibri"/>
                <a:cs typeface="Calibri"/>
              </a:rPr>
              <a:t> mechanical 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power</a:t>
            </a:r>
            <a:r>
              <a:rPr dirty="0" sz="2200" spc="-10">
                <a:latin typeface="Calibri"/>
                <a:cs typeface="Calibri"/>
              </a:rPr>
              <a:t> due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to</a:t>
            </a:r>
            <a:r>
              <a:rPr dirty="0" sz="2200" spc="2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expansion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of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butane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gas.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3000">
              <a:latin typeface="Calibri"/>
              <a:cs typeface="Calibri"/>
            </a:endParaRPr>
          </a:p>
          <a:p>
            <a:pPr algn="just" marL="355600" marR="889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10">
                <a:latin typeface="Calibri"/>
                <a:cs typeface="Calibri"/>
              </a:rPr>
              <a:t>The vapour coming </a:t>
            </a:r>
            <a:r>
              <a:rPr dirty="0" sz="2200" spc="-5">
                <a:latin typeface="Calibri"/>
                <a:cs typeface="Calibri"/>
              </a:rPr>
              <a:t>out </a:t>
            </a:r>
            <a:r>
              <a:rPr dirty="0" sz="2200">
                <a:latin typeface="Calibri"/>
                <a:cs typeface="Calibri"/>
              </a:rPr>
              <a:t>of </a:t>
            </a:r>
            <a:r>
              <a:rPr dirty="0" sz="2200" spc="-5">
                <a:latin typeface="Calibri"/>
                <a:cs typeface="Calibri"/>
              </a:rPr>
              <a:t>the turbine is </a:t>
            </a:r>
            <a:r>
              <a:rPr dirty="0" sz="2200" spc="-10">
                <a:latin typeface="Calibri"/>
                <a:cs typeface="Calibri"/>
              </a:rPr>
              <a:t>condensed </a:t>
            </a:r>
            <a:r>
              <a:rPr dirty="0" sz="2200" spc="-5">
                <a:latin typeface="Calibri"/>
                <a:cs typeface="Calibri"/>
              </a:rPr>
              <a:t>in a </a:t>
            </a:r>
            <a:r>
              <a:rPr dirty="0" sz="2200" spc="-10">
                <a:latin typeface="Calibri"/>
                <a:cs typeface="Calibri"/>
              </a:rPr>
              <a:t>condenser </a:t>
            </a:r>
            <a:r>
              <a:rPr dirty="0" sz="2200" spc="-5">
                <a:latin typeface="Calibri"/>
                <a:cs typeface="Calibri"/>
              </a:rPr>
              <a:t> and</a:t>
            </a:r>
            <a:r>
              <a:rPr dirty="0" sz="2200" spc="-15">
                <a:latin typeface="Calibri"/>
                <a:cs typeface="Calibri"/>
              </a:rPr>
              <a:t> sent</a:t>
            </a:r>
            <a:r>
              <a:rPr dirty="0" sz="2200" spc="1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back </a:t>
            </a:r>
            <a:r>
              <a:rPr dirty="0" sz="2200" spc="-20">
                <a:latin typeface="Calibri"/>
                <a:cs typeface="Calibri"/>
              </a:rPr>
              <a:t>for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recirculation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with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help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of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feed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pump.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3000">
              <a:latin typeface="Calibri"/>
              <a:cs typeface="Calibri"/>
            </a:endParaRPr>
          </a:p>
          <a:p>
            <a:pPr algn="just" marL="355600" marR="5080" indent="-342900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dirty="0" sz="2200" spc="-10">
                <a:latin typeface="Calibri"/>
                <a:cs typeface="Calibri"/>
              </a:rPr>
              <a:t>The mechanical power output </a:t>
            </a:r>
            <a:r>
              <a:rPr dirty="0" sz="2200">
                <a:latin typeface="Calibri"/>
                <a:cs typeface="Calibri"/>
              </a:rPr>
              <a:t>of </a:t>
            </a:r>
            <a:r>
              <a:rPr dirty="0" sz="2200" spc="-5">
                <a:latin typeface="Calibri"/>
                <a:cs typeface="Calibri"/>
              </a:rPr>
              <a:t>turbine is </a:t>
            </a:r>
            <a:r>
              <a:rPr dirty="0" sz="2200" spc="-15">
                <a:latin typeface="Calibri"/>
                <a:cs typeface="Calibri"/>
              </a:rPr>
              <a:t>converted </a:t>
            </a:r>
            <a:r>
              <a:rPr dirty="0" sz="2200" spc="-20">
                <a:latin typeface="Calibri"/>
                <a:cs typeface="Calibri"/>
              </a:rPr>
              <a:t>into </a:t>
            </a:r>
            <a:r>
              <a:rPr dirty="0" sz="2200" spc="-5">
                <a:latin typeface="Calibri"/>
                <a:cs typeface="Calibri"/>
              </a:rPr>
              <a:t>electric 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power</a:t>
            </a:r>
            <a:r>
              <a:rPr dirty="0" sz="2200" spc="-10">
                <a:latin typeface="Calibri"/>
                <a:cs typeface="Calibri"/>
              </a:rPr>
              <a:t> by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40">
                <a:latin typeface="Calibri"/>
                <a:cs typeface="Calibri"/>
              </a:rPr>
              <a:t>generator.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1006" y="186944"/>
            <a:ext cx="717486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0"/>
              <a:t>Extraterrestrial</a:t>
            </a:r>
            <a:r>
              <a:rPr dirty="0" sz="4400" spc="-45"/>
              <a:t> </a:t>
            </a:r>
            <a:r>
              <a:rPr dirty="0" sz="4400"/>
              <a:t>Solar</a:t>
            </a:r>
            <a:r>
              <a:rPr dirty="0" sz="4400" spc="-5"/>
              <a:t> Radiation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083690"/>
            <a:ext cx="8074659" cy="4182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700" i="1">
                <a:latin typeface="Calibri"/>
                <a:cs typeface="Calibri"/>
              </a:rPr>
              <a:t>It</a:t>
            </a:r>
            <a:r>
              <a:rPr dirty="0" sz="2700" spc="-30" i="1">
                <a:latin typeface="Calibri"/>
                <a:cs typeface="Calibri"/>
              </a:rPr>
              <a:t> </a:t>
            </a:r>
            <a:r>
              <a:rPr dirty="0" sz="2700" i="1">
                <a:latin typeface="Calibri"/>
                <a:cs typeface="Calibri"/>
              </a:rPr>
              <a:t>is</a:t>
            </a:r>
            <a:r>
              <a:rPr dirty="0" sz="2700" spc="5" i="1">
                <a:latin typeface="Calibri"/>
                <a:cs typeface="Calibri"/>
              </a:rPr>
              <a:t> </a:t>
            </a:r>
            <a:r>
              <a:rPr dirty="0" sz="2700" spc="-10" i="1">
                <a:latin typeface="Calibri"/>
                <a:cs typeface="Calibri"/>
              </a:rPr>
              <a:t>denoted</a:t>
            </a:r>
            <a:r>
              <a:rPr dirty="0" sz="2700" spc="-5" i="1">
                <a:latin typeface="Calibri"/>
                <a:cs typeface="Calibri"/>
              </a:rPr>
              <a:t> by</a:t>
            </a:r>
            <a:r>
              <a:rPr dirty="0" sz="2700" spc="-10" i="1">
                <a:latin typeface="Calibri"/>
                <a:cs typeface="Calibri"/>
              </a:rPr>
              <a:t> </a:t>
            </a:r>
            <a:r>
              <a:rPr dirty="0" sz="2700" i="1">
                <a:latin typeface="Calibri"/>
                <a:cs typeface="Calibri"/>
              </a:rPr>
              <a:t>ISC</a:t>
            </a:r>
            <a:r>
              <a:rPr dirty="0" sz="2700" spc="-5" i="1">
                <a:latin typeface="Calibri"/>
                <a:cs typeface="Calibri"/>
              </a:rPr>
              <a:t> </a:t>
            </a:r>
            <a:r>
              <a:rPr dirty="0" sz="2700" i="1">
                <a:latin typeface="Calibri"/>
                <a:cs typeface="Calibri"/>
              </a:rPr>
              <a:t>and</a:t>
            </a:r>
            <a:r>
              <a:rPr dirty="0" sz="2700" spc="-15" i="1">
                <a:latin typeface="Calibri"/>
                <a:cs typeface="Calibri"/>
              </a:rPr>
              <a:t> </a:t>
            </a:r>
            <a:r>
              <a:rPr dirty="0" sz="2700" i="1">
                <a:latin typeface="Calibri"/>
                <a:cs typeface="Calibri"/>
              </a:rPr>
              <a:t>is</a:t>
            </a:r>
            <a:r>
              <a:rPr dirty="0" sz="2700" spc="5" i="1">
                <a:latin typeface="Calibri"/>
                <a:cs typeface="Calibri"/>
              </a:rPr>
              <a:t> </a:t>
            </a:r>
            <a:r>
              <a:rPr dirty="0" sz="2700" spc="-10" i="1">
                <a:latin typeface="Calibri"/>
                <a:cs typeface="Calibri"/>
              </a:rPr>
              <a:t>estimated </a:t>
            </a:r>
            <a:r>
              <a:rPr dirty="0" sz="2700" spc="-5" i="1">
                <a:latin typeface="Calibri"/>
                <a:cs typeface="Calibri"/>
              </a:rPr>
              <a:t>as</a:t>
            </a:r>
            <a:r>
              <a:rPr dirty="0" sz="2700" spc="-5">
                <a:latin typeface="Calibri"/>
                <a:cs typeface="Calibri"/>
              </a:rPr>
              <a:t>1367</a:t>
            </a:r>
            <a:r>
              <a:rPr dirty="0" sz="2700" spc="-35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W/m2.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50">
              <a:latin typeface="Calibri"/>
              <a:cs typeface="Calibri"/>
            </a:endParaRPr>
          </a:p>
          <a:p>
            <a:pPr marL="527685" marR="5080" indent="-515620">
              <a:lnSpc>
                <a:spcPts val="2920"/>
              </a:lnSpc>
              <a:buAutoNum type="arabicPeriod"/>
              <a:tabLst>
                <a:tab pos="527685" algn="l"/>
                <a:tab pos="528320" algn="l"/>
                <a:tab pos="1346200" algn="l"/>
                <a:tab pos="2386965" algn="l"/>
                <a:tab pos="2974340" algn="l"/>
                <a:tab pos="3950970" algn="l"/>
                <a:tab pos="5447665" algn="l"/>
                <a:tab pos="6863715" algn="l"/>
              </a:tabLst>
            </a:pPr>
            <a:r>
              <a:rPr dirty="0" sz="2700" spc="-5">
                <a:latin typeface="Calibri"/>
                <a:cs typeface="Calibri"/>
              </a:rPr>
              <a:t>Th</a:t>
            </a:r>
            <a:r>
              <a:rPr dirty="0" sz="2700">
                <a:latin typeface="Calibri"/>
                <a:cs typeface="Calibri"/>
              </a:rPr>
              <a:t>e</a:t>
            </a:r>
            <a:r>
              <a:rPr dirty="0" sz="2700">
                <a:latin typeface="Calibri"/>
                <a:cs typeface="Calibri"/>
              </a:rPr>
              <a:t>	</a:t>
            </a:r>
            <a:r>
              <a:rPr dirty="0" sz="2700" spc="-45">
                <a:latin typeface="Calibri"/>
                <a:cs typeface="Calibri"/>
              </a:rPr>
              <a:t>v</a:t>
            </a:r>
            <a:r>
              <a:rPr dirty="0" sz="2700">
                <a:latin typeface="Calibri"/>
                <a:cs typeface="Calibri"/>
              </a:rPr>
              <a:t>al</a:t>
            </a:r>
            <a:r>
              <a:rPr dirty="0" sz="2700" spc="-15">
                <a:latin typeface="Calibri"/>
                <a:cs typeface="Calibri"/>
              </a:rPr>
              <a:t>u</a:t>
            </a:r>
            <a:r>
              <a:rPr dirty="0" sz="2700">
                <a:latin typeface="Calibri"/>
                <a:cs typeface="Calibri"/>
              </a:rPr>
              <a:t>e</a:t>
            </a:r>
            <a:r>
              <a:rPr dirty="0" sz="2700">
                <a:latin typeface="Calibri"/>
                <a:cs typeface="Calibri"/>
              </a:rPr>
              <a:t>	</a:t>
            </a:r>
            <a:r>
              <a:rPr dirty="0" sz="2700">
                <a:latin typeface="Calibri"/>
                <a:cs typeface="Calibri"/>
              </a:rPr>
              <a:t>of</a:t>
            </a:r>
            <a:r>
              <a:rPr dirty="0" sz="2700">
                <a:latin typeface="Calibri"/>
                <a:cs typeface="Calibri"/>
              </a:rPr>
              <a:t>	</a:t>
            </a:r>
            <a:r>
              <a:rPr dirty="0" sz="2700" spc="-5">
                <a:latin typeface="Calibri"/>
                <a:cs typeface="Calibri"/>
              </a:rPr>
              <a:t>sola</a:t>
            </a:r>
            <a:r>
              <a:rPr dirty="0" sz="2700">
                <a:latin typeface="Calibri"/>
                <a:cs typeface="Calibri"/>
              </a:rPr>
              <a:t>r</a:t>
            </a:r>
            <a:r>
              <a:rPr dirty="0" sz="2700">
                <a:latin typeface="Calibri"/>
                <a:cs typeface="Calibri"/>
              </a:rPr>
              <a:t>	</a:t>
            </a:r>
            <a:r>
              <a:rPr dirty="0" sz="2700" spc="-30">
                <a:latin typeface="Calibri"/>
                <a:cs typeface="Calibri"/>
              </a:rPr>
              <a:t>c</a:t>
            </a:r>
            <a:r>
              <a:rPr dirty="0" sz="2700" spc="-5">
                <a:latin typeface="Calibri"/>
                <a:cs typeface="Calibri"/>
              </a:rPr>
              <a:t>on</a:t>
            </a:r>
            <a:r>
              <a:rPr dirty="0" sz="2700" spc="-40">
                <a:latin typeface="Calibri"/>
                <a:cs typeface="Calibri"/>
              </a:rPr>
              <a:t>s</a:t>
            </a:r>
            <a:r>
              <a:rPr dirty="0" sz="2700" spc="-45">
                <a:latin typeface="Calibri"/>
                <a:cs typeface="Calibri"/>
              </a:rPr>
              <a:t>t</a:t>
            </a:r>
            <a:r>
              <a:rPr dirty="0" sz="2700">
                <a:latin typeface="Calibri"/>
                <a:cs typeface="Calibri"/>
              </a:rPr>
              <a:t>a</a:t>
            </a:r>
            <a:r>
              <a:rPr dirty="0" sz="2700" spc="-40">
                <a:latin typeface="Calibri"/>
                <a:cs typeface="Calibri"/>
              </a:rPr>
              <a:t>n</a:t>
            </a:r>
            <a:r>
              <a:rPr dirty="0" sz="2700">
                <a:latin typeface="Calibri"/>
                <a:cs typeface="Calibri"/>
              </a:rPr>
              <a:t>t</a:t>
            </a:r>
            <a:r>
              <a:rPr dirty="0" sz="2700">
                <a:latin typeface="Calibri"/>
                <a:cs typeface="Calibri"/>
              </a:rPr>
              <a:t>	</a:t>
            </a:r>
            <a:r>
              <a:rPr dirty="0" sz="2700" spc="-45">
                <a:latin typeface="Calibri"/>
                <a:cs typeface="Calibri"/>
              </a:rPr>
              <a:t>r</a:t>
            </a:r>
            <a:r>
              <a:rPr dirty="0" sz="2700">
                <a:latin typeface="Calibri"/>
                <a:cs typeface="Calibri"/>
              </a:rPr>
              <a:t>emains</a:t>
            </a:r>
            <a:r>
              <a:rPr dirty="0" sz="2700">
                <a:latin typeface="Calibri"/>
                <a:cs typeface="Calibri"/>
              </a:rPr>
              <a:t>	</a:t>
            </a:r>
            <a:r>
              <a:rPr dirty="0" sz="2700" spc="-30">
                <a:latin typeface="Calibri"/>
                <a:cs typeface="Calibri"/>
              </a:rPr>
              <a:t>c</a:t>
            </a:r>
            <a:r>
              <a:rPr dirty="0" sz="2700" spc="-5">
                <a:latin typeface="Calibri"/>
                <a:cs typeface="Calibri"/>
              </a:rPr>
              <a:t>on</a:t>
            </a:r>
            <a:r>
              <a:rPr dirty="0" sz="2700" spc="-40">
                <a:latin typeface="Calibri"/>
                <a:cs typeface="Calibri"/>
              </a:rPr>
              <a:t>s</a:t>
            </a:r>
            <a:r>
              <a:rPr dirty="0" sz="2700" spc="-45">
                <a:latin typeface="Calibri"/>
                <a:cs typeface="Calibri"/>
              </a:rPr>
              <a:t>t</a:t>
            </a:r>
            <a:r>
              <a:rPr dirty="0" sz="2700">
                <a:latin typeface="Calibri"/>
                <a:cs typeface="Calibri"/>
              </a:rPr>
              <a:t>a</a:t>
            </a:r>
            <a:r>
              <a:rPr dirty="0" sz="2700" spc="-40">
                <a:latin typeface="Calibri"/>
                <a:cs typeface="Calibri"/>
              </a:rPr>
              <a:t>n</a:t>
            </a:r>
            <a:r>
              <a:rPr dirty="0" sz="2700">
                <a:latin typeface="Calibri"/>
                <a:cs typeface="Calibri"/>
              </a:rPr>
              <a:t>t  </a:t>
            </a:r>
            <a:r>
              <a:rPr dirty="0" sz="2700" spc="-10">
                <a:latin typeface="Calibri"/>
                <a:cs typeface="Calibri"/>
              </a:rPr>
              <a:t>throughout</a:t>
            </a:r>
            <a:r>
              <a:rPr dirty="0" sz="2700" spc="-3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the</a:t>
            </a:r>
            <a:r>
              <a:rPr dirty="0" sz="2700" spc="-15">
                <a:latin typeface="Calibri"/>
                <a:cs typeface="Calibri"/>
              </a:rPr>
              <a:t> </a:t>
            </a:r>
            <a:r>
              <a:rPr dirty="0" sz="2700" spc="-65">
                <a:latin typeface="Calibri"/>
                <a:cs typeface="Calibri"/>
              </a:rPr>
              <a:t>year.</a:t>
            </a:r>
            <a:endParaRPr sz="27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dirty="0" sz="2700">
                <a:latin typeface="Calibri"/>
                <a:cs typeface="Calibri"/>
              </a:rPr>
              <a:t>Its</a:t>
            </a:r>
            <a:r>
              <a:rPr dirty="0" sz="2700" spc="-40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value</a:t>
            </a:r>
            <a:r>
              <a:rPr dirty="0" sz="2700" spc="-35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changes</a:t>
            </a:r>
            <a:r>
              <a:rPr dirty="0" sz="2700" spc="-4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with</a:t>
            </a:r>
            <a:r>
              <a:rPr dirty="0" sz="2700" spc="-30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location.</a:t>
            </a:r>
            <a:endParaRPr sz="2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Calibri"/>
              <a:cs typeface="Calibri"/>
            </a:endParaRPr>
          </a:p>
          <a:p>
            <a:pPr algn="just" marL="355600" marR="5715" indent="-342900">
              <a:lnSpc>
                <a:spcPts val="2920"/>
              </a:lnSpc>
              <a:buFont typeface="Arial MT"/>
              <a:buChar char="•"/>
              <a:tabLst>
                <a:tab pos="355600" algn="l"/>
              </a:tabLst>
            </a:pPr>
            <a:r>
              <a:rPr dirty="0" sz="2700" spc="-5">
                <a:latin typeface="Calibri"/>
                <a:cs typeface="Calibri"/>
              </a:rPr>
              <a:t>The</a:t>
            </a:r>
            <a:r>
              <a:rPr dirty="0" sz="2700">
                <a:latin typeface="Calibri"/>
                <a:cs typeface="Calibri"/>
              </a:rPr>
              <a:t> </a:t>
            </a:r>
            <a:r>
              <a:rPr dirty="0" sz="2700" spc="-20">
                <a:latin typeface="Calibri"/>
                <a:cs typeface="Calibri"/>
              </a:rPr>
              <a:t>extraterrestrial</a:t>
            </a:r>
            <a:r>
              <a:rPr dirty="0" sz="2700" spc="-15">
                <a:latin typeface="Calibri"/>
                <a:cs typeface="Calibri"/>
              </a:rPr>
              <a:t> radiation</a:t>
            </a:r>
            <a:r>
              <a:rPr dirty="0" sz="2700" spc="-10">
                <a:latin typeface="Calibri"/>
                <a:cs typeface="Calibri"/>
              </a:rPr>
              <a:t> observed</a:t>
            </a:r>
            <a:r>
              <a:rPr dirty="0" sz="2700" spc="-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on</a:t>
            </a:r>
            <a:r>
              <a:rPr dirty="0" sz="2700" spc="610">
                <a:latin typeface="Calibri"/>
                <a:cs typeface="Calibri"/>
              </a:rPr>
              <a:t> </a:t>
            </a:r>
            <a:r>
              <a:rPr dirty="0" sz="2700" spc="-25">
                <a:latin typeface="Calibri"/>
                <a:cs typeface="Calibri"/>
              </a:rPr>
              <a:t>different </a:t>
            </a:r>
            <a:r>
              <a:rPr dirty="0" sz="2700" spc="-20">
                <a:latin typeface="Calibri"/>
                <a:cs typeface="Calibri"/>
              </a:rPr>
              <a:t> </a:t>
            </a:r>
            <a:r>
              <a:rPr dirty="0" sz="2700" spc="-25">
                <a:latin typeface="Calibri"/>
                <a:cs typeface="Calibri"/>
              </a:rPr>
              <a:t>days</a:t>
            </a:r>
            <a:r>
              <a:rPr dirty="0" sz="2700" spc="-2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is</a:t>
            </a:r>
            <a:r>
              <a:rPr dirty="0" sz="2700" spc="5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known</a:t>
            </a:r>
            <a:r>
              <a:rPr dirty="0" sz="2700" spc="-5">
                <a:latin typeface="Calibri"/>
                <a:cs typeface="Calibri"/>
              </a:rPr>
              <a:t> as</a:t>
            </a:r>
            <a:r>
              <a:rPr dirty="0" sz="2700">
                <a:latin typeface="Calibri"/>
                <a:cs typeface="Calibri"/>
              </a:rPr>
              <a:t> </a:t>
            </a:r>
            <a:r>
              <a:rPr dirty="0" sz="2700" spc="-15">
                <a:latin typeface="Calibri"/>
                <a:cs typeface="Calibri"/>
              </a:rPr>
              <a:t>apparent</a:t>
            </a:r>
            <a:r>
              <a:rPr dirty="0" sz="2700" spc="585">
                <a:latin typeface="Calibri"/>
                <a:cs typeface="Calibri"/>
              </a:rPr>
              <a:t> </a:t>
            </a:r>
            <a:r>
              <a:rPr dirty="0" sz="2700" spc="-20">
                <a:latin typeface="Calibri"/>
                <a:cs typeface="Calibri"/>
              </a:rPr>
              <a:t>extraterrestrial</a:t>
            </a:r>
            <a:r>
              <a:rPr dirty="0" sz="2700" spc="-15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solar </a:t>
            </a:r>
            <a:r>
              <a:rPr dirty="0" sz="2700">
                <a:latin typeface="Calibri"/>
                <a:cs typeface="Calibri"/>
              </a:rPr>
              <a:t> </a:t>
            </a:r>
            <a:r>
              <a:rPr dirty="0" sz="2700" spc="-15">
                <a:latin typeface="Calibri"/>
                <a:cs typeface="Calibri"/>
              </a:rPr>
              <a:t>radiation </a:t>
            </a:r>
            <a:r>
              <a:rPr dirty="0" sz="2700" spc="-10">
                <a:latin typeface="Calibri"/>
                <a:cs typeface="Calibri"/>
              </a:rPr>
              <a:t>(irradiance) </a:t>
            </a:r>
            <a:r>
              <a:rPr dirty="0" sz="2700">
                <a:latin typeface="Calibri"/>
                <a:cs typeface="Calibri"/>
              </a:rPr>
              <a:t>and </a:t>
            </a:r>
            <a:r>
              <a:rPr dirty="0" sz="2700" spc="-15">
                <a:latin typeface="Calibri"/>
                <a:cs typeface="Calibri"/>
              </a:rPr>
              <a:t>can </a:t>
            </a:r>
            <a:r>
              <a:rPr dirty="0" sz="2700" spc="-5">
                <a:latin typeface="Calibri"/>
                <a:cs typeface="Calibri"/>
              </a:rPr>
              <a:t>be </a:t>
            </a:r>
            <a:r>
              <a:rPr dirty="0" sz="2700" spc="-15">
                <a:latin typeface="Calibri"/>
                <a:cs typeface="Calibri"/>
              </a:rPr>
              <a:t>calculated </a:t>
            </a:r>
            <a:r>
              <a:rPr dirty="0" sz="2700">
                <a:latin typeface="Calibri"/>
                <a:cs typeface="Calibri"/>
              </a:rPr>
              <a:t>on </a:t>
            </a:r>
            <a:r>
              <a:rPr dirty="0" sz="2700" spc="-20">
                <a:latin typeface="Calibri"/>
                <a:cs typeface="Calibri"/>
              </a:rPr>
              <a:t>any </a:t>
            </a:r>
            <a:r>
              <a:rPr dirty="0" sz="2700" spc="-25">
                <a:latin typeface="Calibri"/>
                <a:cs typeface="Calibri"/>
              </a:rPr>
              <a:t>day </a:t>
            </a:r>
            <a:r>
              <a:rPr dirty="0" sz="2700" spc="-2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of</a:t>
            </a:r>
            <a:r>
              <a:rPr dirty="0" sz="2700" spc="-10">
                <a:latin typeface="Calibri"/>
                <a:cs typeface="Calibri"/>
              </a:rPr>
              <a:t> year</a:t>
            </a:r>
            <a:r>
              <a:rPr dirty="0" sz="2700" spc="-2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with</a:t>
            </a:r>
            <a:r>
              <a:rPr dirty="0" sz="2700" spc="-15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given</a:t>
            </a:r>
            <a:r>
              <a:rPr dirty="0" sz="2700" spc="-20">
                <a:latin typeface="Calibri"/>
                <a:cs typeface="Calibri"/>
              </a:rPr>
              <a:t> </a:t>
            </a:r>
            <a:r>
              <a:rPr dirty="0" sz="2700" spc="-5">
                <a:latin typeface="Calibri"/>
                <a:cs typeface="Calibri"/>
              </a:rPr>
              <a:t>equation: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9775" y="5295900"/>
            <a:ext cx="5124450" cy="156209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5222" y="350265"/>
            <a:ext cx="676084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/>
              <a:t>Medium</a:t>
            </a:r>
            <a:r>
              <a:rPr dirty="0" sz="3200" spc="-25"/>
              <a:t> </a:t>
            </a:r>
            <a:r>
              <a:rPr dirty="0" sz="3200" spc="-15"/>
              <a:t>temperature</a:t>
            </a:r>
            <a:r>
              <a:rPr dirty="0" sz="3200" spc="-40"/>
              <a:t> </a:t>
            </a:r>
            <a:r>
              <a:rPr dirty="0" sz="3200"/>
              <a:t>Solar</a:t>
            </a:r>
            <a:r>
              <a:rPr dirty="0" sz="3200" spc="-20"/>
              <a:t> </a:t>
            </a:r>
            <a:r>
              <a:rPr dirty="0" sz="3200" spc="-15"/>
              <a:t>Power</a:t>
            </a:r>
            <a:r>
              <a:rPr dirty="0" sz="3200" spc="-10"/>
              <a:t> Plant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066800"/>
            <a:ext cx="6840347" cy="3124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64540" y="4589145"/>
            <a:ext cx="7345680" cy="1245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2870" marR="388620" indent="-102870">
              <a:lnSpc>
                <a:spcPct val="100000"/>
              </a:lnSpc>
              <a:spcBef>
                <a:spcPts val="100"/>
              </a:spcBef>
              <a:buSzPct val="95000"/>
              <a:buFont typeface="Arial MT"/>
              <a:buChar char="•"/>
              <a:tabLst>
                <a:tab pos="102870" algn="l"/>
              </a:tabLst>
            </a:pPr>
            <a:r>
              <a:rPr dirty="0" sz="2000" spc="-5">
                <a:latin typeface="Calibri"/>
                <a:cs typeface="Calibri"/>
              </a:rPr>
              <a:t>These </a:t>
            </a:r>
            <a:r>
              <a:rPr dirty="0" sz="2000" spc="-20">
                <a:latin typeface="Calibri"/>
                <a:cs typeface="Calibri"/>
              </a:rPr>
              <a:t>systems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employ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array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parabolic through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concentrating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collectors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spread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over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10">
                <a:latin typeface="Calibri"/>
                <a:cs typeface="Calibri"/>
              </a:rPr>
              <a:t> large</a:t>
            </a:r>
            <a:r>
              <a:rPr dirty="0" sz="2000" spc="-5">
                <a:latin typeface="Calibri"/>
                <a:cs typeface="Calibri"/>
              </a:rPr>
              <a:t> area.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950">
              <a:latin typeface="Calibri"/>
              <a:cs typeface="Calibri"/>
            </a:endParaRPr>
          </a:p>
          <a:p>
            <a:pPr marL="102235" indent="-90170">
              <a:lnSpc>
                <a:spcPct val="100000"/>
              </a:lnSpc>
              <a:buSzPct val="95000"/>
              <a:buFont typeface="Arial MT"/>
              <a:buChar char="•"/>
              <a:tabLst>
                <a:tab pos="102870" algn="l"/>
              </a:tabLst>
            </a:pP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-10">
                <a:latin typeface="Calibri"/>
                <a:cs typeface="Calibri"/>
              </a:rPr>
              <a:t> general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range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working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temperature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between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5">
                <a:latin typeface="Calibri"/>
                <a:cs typeface="Calibri"/>
              </a:rPr>
              <a:t>250</a:t>
            </a:r>
            <a:r>
              <a:rPr dirty="0" sz="1400" spc="5">
                <a:latin typeface="Calibri"/>
                <a:cs typeface="Calibri"/>
              </a:rPr>
              <a:t>0</a:t>
            </a:r>
            <a:r>
              <a:rPr dirty="0" sz="2000" spc="5">
                <a:latin typeface="Calibri"/>
                <a:cs typeface="Calibri"/>
              </a:rPr>
              <a:t>C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to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400</a:t>
            </a:r>
            <a:r>
              <a:rPr dirty="0" sz="1400">
                <a:latin typeface="Calibri"/>
                <a:cs typeface="Calibri"/>
              </a:rPr>
              <a:t>0</a:t>
            </a:r>
            <a:r>
              <a:rPr dirty="0" sz="2000">
                <a:latin typeface="Calibri"/>
                <a:cs typeface="Calibri"/>
              </a:rPr>
              <a:t>C.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778510"/>
            <a:ext cx="8452485" cy="55918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55600" marR="50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10">
                <a:latin typeface="Calibri"/>
                <a:cs typeface="Calibri"/>
              </a:rPr>
              <a:t>The working fluid, usually </a:t>
            </a:r>
            <a:r>
              <a:rPr dirty="0" sz="2200" spc="-50">
                <a:latin typeface="Calibri"/>
                <a:cs typeface="Calibri"/>
              </a:rPr>
              <a:t>water, </a:t>
            </a:r>
            <a:r>
              <a:rPr dirty="0" sz="2200" spc="-5">
                <a:latin typeface="Calibri"/>
                <a:cs typeface="Calibri"/>
              </a:rPr>
              <a:t>is </a:t>
            </a:r>
            <a:r>
              <a:rPr dirty="0" sz="2200" spc="-15">
                <a:latin typeface="Calibri"/>
                <a:cs typeface="Calibri"/>
              </a:rPr>
              <a:t>heated </a:t>
            </a:r>
            <a:r>
              <a:rPr dirty="0" sz="2200" spc="-5">
                <a:latin typeface="Calibri"/>
                <a:cs typeface="Calibri"/>
              </a:rPr>
              <a:t>as it </a:t>
            </a:r>
            <a:r>
              <a:rPr dirty="0" sz="2200" spc="-15">
                <a:latin typeface="Calibri"/>
                <a:cs typeface="Calibri"/>
              </a:rPr>
              <a:t>circulates </a:t>
            </a:r>
            <a:r>
              <a:rPr dirty="0" sz="2200" spc="-10">
                <a:latin typeface="Calibri"/>
                <a:cs typeface="Calibri"/>
              </a:rPr>
              <a:t>through </a:t>
            </a:r>
            <a:r>
              <a:rPr dirty="0" sz="2200" spc="-5">
                <a:latin typeface="Calibri"/>
                <a:cs typeface="Calibri"/>
              </a:rPr>
              <a:t>the 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receivers.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200" spc="-10">
                <a:latin typeface="Calibri"/>
                <a:cs typeface="Calibri"/>
              </a:rPr>
              <a:t>This</a:t>
            </a:r>
            <a:r>
              <a:rPr dirty="0" sz="2200" spc="37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heat</a:t>
            </a:r>
            <a:r>
              <a:rPr dirty="0" sz="2200" spc="37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is</a:t>
            </a:r>
            <a:r>
              <a:rPr dirty="0" sz="2200" spc="39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transferred</a:t>
            </a:r>
            <a:r>
              <a:rPr dirty="0" sz="2200" spc="37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to</a:t>
            </a:r>
            <a:r>
              <a:rPr dirty="0" sz="2200" spc="38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storage</a:t>
            </a:r>
            <a:r>
              <a:rPr dirty="0" sz="2200" spc="37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tank</a:t>
            </a:r>
            <a:r>
              <a:rPr dirty="0" sz="2200" spc="37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and</a:t>
            </a:r>
            <a:r>
              <a:rPr dirty="0" sz="2200" spc="370">
                <a:latin typeface="Calibri"/>
                <a:cs typeface="Calibri"/>
              </a:rPr>
              <a:t> </a:t>
            </a:r>
            <a:r>
              <a:rPr dirty="0" sz="2200" spc="-25">
                <a:latin typeface="Calibri"/>
                <a:cs typeface="Calibri"/>
              </a:rPr>
              <a:t>fed</a:t>
            </a:r>
            <a:r>
              <a:rPr dirty="0" sz="2200" spc="38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to</a:t>
            </a:r>
            <a:r>
              <a:rPr dirty="0" sz="2200" spc="38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water</a:t>
            </a:r>
            <a:r>
              <a:rPr dirty="0" sz="2200" spc="38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where</a:t>
            </a:r>
            <a:r>
              <a:rPr dirty="0" sz="2200" spc="37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dirty="0" sz="2200" spc="-15">
                <a:latin typeface="Calibri"/>
                <a:cs typeface="Calibri"/>
              </a:rPr>
              <a:t>steam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is </a:t>
            </a:r>
            <a:r>
              <a:rPr dirty="0" sz="2200" spc="-20">
                <a:latin typeface="Calibri"/>
                <a:cs typeface="Calibri"/>
              </a:rPr>
              <a:t>generated</a:t>
            </a:r>
            <a:r>
              <a:rPr dirty="0" sz="2200" spc="3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in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steam</a:t>
            </a:r>
            <a:r>
              <a:rPr dirty="0" sz="2200" spc="15">
                <a:latin typeface="Calibri"/>
                <a:cs typeface="Calibri"/>
              </a:rPr>
              <a:t> </a:t>
            </a:r>
            <a:r>
              <a:rPr dirty="0" sz="2200" spc="-40">
                <a:latin typeface="Calibri"/>
                <a:cs typeface="Calibri"/>
              </a:rPr>
              <a:t>generator.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00">
              <a:latin typeface="Calibri"/>
              <a:cs typeface="Calibri"/>
            </a:endParaRPr>
          </a:p>
          <a:p>
            <a:pPr algn="just" marL="355600" marR="5080" indent="-342900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dirty="0" sz="2200" spc="-10">
                <a:latin typeface="Calibri"/>
                <a:cs typeface="Calibri"/>
              </a:rPr>
              <a:t>This steam </a:t>
            </a:r>
            <a:r>
              <a:rPr dirty="0" sz="2200" spc="-5">
                <a:latin typeface="Calibri"/>
                <a:cs typeface="Calibri"/>
              </a:rPr>
              <a:t>is </a:t>
            </a:r>
            <a:r>
              <a:rPr dirty="0" sz="2200" spc="-10">
                <a:latin typeface="Calibri"/>
                <a:cs typeface="Calibri"/>
              </a:rPr>
              <a:t>utilized </a:t>
            </a:r>
            <a:r>
              <a:rPr dirty="0" sz="2200" spc="-20">
                <a:latin typeface="Calibri"/>
                <a:cs typeface="Calibri"/>
              </a:rPr>
              <a:t>to </a:t>
            </a:r>
            <a:r>
              <a:rPr dirty="0" sz="2200" spc="-5">
                <a:latin typeface="Calibri"/>
                <a:cs typeface="Calibri"/>
              </a:rPr>
              <a:t>run a turbine </a:t>
            </a:r>
            <a:r>
              <a:rPr dirty="0" sz="2200" spc="-10">
                <a:latin typeface="Calibri"/>
                <a:cs typeface="Calibri"/>
              </a:rPr>
              <a:t>coupled </a:t>
            </a:r>
            <a:r>
              <a:rPr dirty="0" sz="2200" spc="-20">
                <a:latin typeface="Calibri"/>
                <a:cs typeface="Calibri"/>
              </a:rPr>
              <a:t>to </a:t>
            </a:r>
            <a:r>
              <a:rPr dirty="0" sz="2200" spc="-5">
                <a:latin typeface="Calibri"/>
                <a:cs typeface="Calibri"/>
              </a:rPr>
              <a:t>a electric </a:t>
            </a:r>
            <a:r>
              <a:rPr dirty="0" sz="2200" spc="-35">
                <a:latin typeface="Calibri"/>
                <a:cs typeface="Calibri"/>
              </a:rPr>
              <a:t>generator, </a:t>
            </a:r>
            <a:r>
              <a:rPr dirty="0" sz="2200" spc="-3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which </a:t>
            </a:r>
            <a:r>
              <a:rPr dirty="0" sz="2200" spc="-15">
                <a:latin typeface="Calibri"/>
                <a:cs typeface="Calibri"/>
              </a:rPr>
              <a:t>converts </a:t>
            </a:r>
            <a:r>
              <a:rPr dirty="0" sz="2200" spc="-5">
                <a:latin typeface="Calibri"/>
                <a:cs typeface="Calibri"/>
              </a:rPr>
              <a:t>it </a:t>
            </a:r>
            <a:r>
              <a:rPr dirty="0" sz="2200" spc="-15">
                <a:latin typeface="Calibri"/>
                <a:cs typeface="Calibri"/>
              </a:rPr>
              <a:t>into </a:t>
            </a:r>
            <a:r>
              <a:rPr dirty="0" sz="2200" spc="-5">
                <a:latin typeface="Calibri"/>
                <a:cs typeface="Calibri"/>
              </a:rPr>
              <a:t>electrical </a:t>
            </a:r>
            <a:r>
              <a:rPr dirty="0" sz="2200" spc="-10">
                <a:latin typeface="Calibri"/>
                <a:cs typeface="Calibri"/>
              </a:rPr>
              <a:t>energy by electro-mechanical energy 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conversion.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3000">
              <a:latin typeface="Calibri"/>
              <a:cs typeface="Calibri"/>
            </a:endParaRPr>
          </a:p>
          <a:p>
            <a:pPr algn="just" marL="355600" marR="6350" indent="-342900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dirty="0" sz="2200" spc="-10">
                <a:latin typeface="Calibri"/>
                <a:cs typeface="Calibri"/>
              </a:rPr>
              <a:t>The </a:t>
            </a:r>
            <a:r>
              <a:rPr dirty="0" sz="2200" spc="-15">
                <a:latin typeface="Calibri"/>
                <a:cs typeface="Calibri"/>
              </a:rPr>
              <a:t>exhaust </a:t>
            </a:r>
            <a:r>
              <a:rPr dirty="0" sz="2200">
                <a:latin typeface="Calibri"/>
                <a:cs typeface="Calibri"/>
              </a:rPr>
              <a:t>of </a:t>
            </a:r>
            <a:r>
              <a:rPr dirty="0" sz="2200" spc="-10">
                <a:latin typeface="Calibri"/>
                <a:cs typeface="Calibri"/>
              </a:rPr>
              <a:t>steam </a:t>
            </a:r>
            <a:r>
              <a:rPr dirty="0" sz="2200" spc="-5">
                <a:latin typeface="Calibri"/>
                <a:cs typeface="Calibri"/>
              </a:rPr>
              <a:t>turbine is </a:t>
            </a:r>
            <a:r>
              <a:rPr dirty="0" sz="2200" spc="-10">
                <a:latin typeface="Calibri"/>
                <a:cs typeface="Calibri"/>
              </a:rPr>
              <a:t>condensed </a:t>
            </a:r>
            <a:r>
              <a:rPr dirty="0" sz="2200" spc="-5">
                <a:latin typeface="Calibri"/>
                <a:cs typeface="Calibri"/>
              </a:rPr>
              <a:t>in the </a:t>
            </a:r>
            <a:r>
              <a:rPr dirty="0" sz="2200" spc="-10">
                <a:latin typeface="Calibri"/>
                <a:cs typeface="Calibri"/>
              </a:rPr>
              <a:t>condenser </a:t>
            </a:r>
            <a:r>
              <a:rPr dirty="0" sz="2200" spc="-5">
                <a:latin typeface="Calibri"/>
                <a:cs typeface="Calibri"/>
              </a:rPr>
              <a:t>with the 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help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of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cold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water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circulated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in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30">
                <a:latin typeface="Calibri"/>
                <a:cs typeface="Calibri"/>
              </a:rPr>
              <a:t>condenser.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3000">
              <a:latin typeface="Calibri"/>
              <a:cs typeface="Calibri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5">
                <a:latin typeface="Calibri"/>
                <a:cs typeface="Calibri"/>
              </a:rPr>
              <a:t>A 30 </a:t>
            </a:r>
            <a:r>
              <a:rPr dirty="0" sz="2200" spc="-10">
                <a:latin typeface="Calibri"/>
                <a:cs typeface="Calibri"/>
              </a:rPr>
              <a:t>MW plant </a:t>
            </a:r>
            <a:r>
              <a:rPr dirty="0" sz="2200" spc="-20">
                <a:latin typeface="Calibri"/>
                <a:cs typeface="Calibri"/>
              </a:rPr>
              <a:t>have </a:t>
            </a:r>
            <a:r>
              <a:rPr dirty="0" sz="2200" spc="-5">
                <a:latin typeface="Calibri"/>
                <a:cs typeface="Calibri"/>
              </a:rPr>
              <a:t>been </a:t>
            </a:r>
            <a:r>
              <a:rPr dirty="0" sz="2200" spc="-10">
                <a:latin typeface="Calibri"/>
                <a:cs typeface="Calibri"/>
              </a:rPr>
              <a:t>installed </a:t>
            </a:r>
            <a:r>
              <a:rPr dirty="0" sz="2200" spc="-5">
                <a:latin typeface="Calibri"/>
                <a:cs typeface="Calibri"/>
              </a:rPr>
              <a:t>in </a:t>
            </a:r>
            <a:r>
              <a:rPr dirty="0" sz="2200" spc="-10">
                <a:latin typeface="Calibri"/>
                <a:cs typeface="Calibri"/>
              </a:rPr>
              <a:t>Rajasthan under </a:t>
            </a:r>
            <a:r>
              <a:rPr dirty="0" sz="2200" spc="-5">
                <a:latin typeface="Calibri"/>
                <a:cs typeface="Calibri"/>
              </a:rPr>
              <a:t>the department </a:t>
            </a:r>
            <a:r>
              <a:rPr dirty="0" sz="2200">
                <a:latin typeface="Calibri"/>
                <a:cs typeface="Calibri"/>
              </a:rPr>
              <a:t> of</a:t>
            </a:r>
            <a:r>
              <a:rPr dirty="0" sz="2200" spc="-10">
                <a:latin typeface="Calibri"/>
                <a:cs typeface="Calibri"/>
              </a:rPr>
              <a:t> non-conventional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energy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sources.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329" y="350265"/>
            <a:ext cx="778129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High</a:t>
            </a:r>
            <a:r>
              <a:rPr dirty="0" sz="3200" spc="-25"/>
              <a:t> </a:t>
            </a:r>
            <a:r>
              <a:rPr dirty="0" sz="3200" spc="-40"/>
              <a:t>Temperature</a:t>
            </a:r>
            <a:r>
              <a:rPr dirty="0" sz="3200" spc="-30"/>
              <a:t> </a:t>
            </a:r>
            <a:r>
              <a:rPr dirty="0" sz="3200"/>
              <a:t>Solar</a:t>
            </a:r>
            <a:r>
              <a:rPr dirty="0" sz="3200" spc="-10"/>
              <a:t> </a:t>
            </a:r>
            <a:r>
              <a:rPr dirty="0" sz="3200"/>
              <a:t>Thermal</a:t>
            </a:r>
            <a:r>
              <a:rPr dirty="0" sz="3200" spc="-20"/>
              <a:t> </a:t>
            </a:r>
            <a:r>
              <a:rPr dirty="0" sz="3200" spc="-15"/>
              <a:t>Power </a:t>
            </a:r>
            <a:r>
              <a:rPr dirty="0" sz="3200" spc="-10"/>
              <a:t>Plants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4330" y="990600"/>
            <a:ext cx="6874109" cy="4038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8340" y="5198821"/>
            <a:ext cx="753872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1760" indent="-99060">
              <a:lnSpc>
                <a:spcPct val="100000"/>
              </a:lnSpc>
              <a:spcBef>
                <a:spcPts val="95"/>
              </a:spcBef>
              <a:buSzPct val="95454"/>
              <a:buFont typeface="Arial MT"/>
              <a:buChar char="•"/>
              <a:tabLst>
                <a:tab pos="111760" algn="l"/>
              </a:tabLst>
            </a:pPr>
            <a:r>
              <a:rPr dirty="0" sz="2200" spc="-10">
                <a:latin typeface="Calibri"/>
                <a:cs typeface="Calibri"/>
              </a:rPr>
              <a:t>Such</a:t>
            </a:r>
            <a:r>
              <a:rPr dirty="0" sz="2200" spc="22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plants</a:t>
            </a:r>
            <a:r>
              <a:rPr dirty="0" sz="2200" spc="229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use</a:t>
            </a:r>
            <a:r>
              <a:rPr dirty="0" sz="2200" spc="229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heliostat</a:t>
            </a:r>
            <a:r>
              <a:rPr dirty="0" sz="2200" spc="2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sand</a:t>
            </a:r>
            <a:r>
              <a:rPr dirty="0" sz="2200" spc="229">
                <a:latin typeface="Calibri"/>
                <a:cs typeface="Calibri"/>
              </a:rPr>
              <a:t> </a:t>
            </a:r>
            <a:r>
              <a:rPr dirty="0" sz="2200" spc="-25">
                <a:latin typeface="Calibri"/>
                <a:cs typeface="Calibri"/>
              </a:rPr>
              <a:t>have</a:t>
            </a:r>
            <a:r>
              <a:rPr dirty="0" sz="2200" spc="229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high</a:t>
            </a:r>
            <a:r>
              <a:rPr dirty="0" sz="2200" spc="229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thermal</a:t>
            </a:r>
            <a:r>
              <a:rPr dirty="0" sz="2200" spc="225">
                <a:latin typeface="Calibri"/>
                <a:cs typeface="Calibri"/>
              </a:rPr>
              <a:t> </a:t>
            </a:r>
            <a:r>
              <a:rPr dirty="0" sz="2200" spc="-25">
                <a:latin typeface="Calibri"/>
                <a:cs typeface="Calibri"/>
              </a:rPr>
              <a:t>efficiency,</a:t>
            </a:r>
            <a:r>
              <a:rPr dirty="0" sz="2200" spc="23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can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200" spc="-10">
                <a:latin typeface="Calibri"/>
                <a:cs typeface="Calibri"/>
              </a:rPr>
              <a:t>build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in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the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capacity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of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50 </a:t>
            </a:r>
            <a:r>
              <a:rPr dirty="0" sz="2200" spc="-10">
                <a:latin typeface="Calibri"/>
                <a:cs typeface="Calibri"/>
              </a:rPr>
              <a:t>MW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to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200 </a:t>
            </a:r>
            <a:r>
              <a:rPr dirty="0" sz="2200" spc="-80">
                <a:latin typeface="Calibri"/>
                <a:cs typeface="Calibri"/>
              </a:rPr>
              <a:t>MW.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815085"/>
            <a:ext cx="8072755" cy="511048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algn="just" marL="355600" marR="5715" indent="-342900">
              <a:lnSpc>
                <a:spcPts val="2590"/>
              </a:lnSpc>
              <a:spcBef>
                <a:spcPts val="42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The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solar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dish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collectors</a:t>
            </a:r>
            <a:r>
              <a:rPr dirty="0" sz="2400" spc="-10">
                <a:latin typeface="Calibri"/>
                <a:cs typeface="Calibri"/>
              </a:rPr>
              <a:t> receive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solar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radiations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which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are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collected </a:t>
            </a:r>
            <a:r>
              <a:rPr dirty="0" sz="2400" spc="-15">
                <a:latin typeface="Calibri"/>
                <a:cs typeface="Calibri"/>
              </a:rPr>
              <a:t>at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10">
                <a:latin typeface="Calibri"/>
                <a:cs typeface="Calibri"/>
              </a:rPr>
              <a:t>common focusing point. </a:t>
            </a:r>
            <a:r>
              <a:rPr dirty="0" sz="2400" spc="-5">
                <a:latin typeface="Calibri"/>
                <a:cs typeface="Calibri"/>
              </a:rPr>
              <a:t>Small </a:t>
            </a:r>
            <a:r>
              <a:rPr dirty="0" sz="2400" spc="-10">
                <a:latin typeface="Calibri"/>
                <a:cs typeface="Calibri"/>
              </a:rPr>
              <a:t>volumes </a:t>
            </a:r>
            <a:r>
              <a:rPr dirty="0" sz="2400" spc="-5">
                <a:latin typeface="Calibri"/>
                <a:cs typeface="Calibri"/>
              </a:rPr>
              <a:t>of </a:t>
            </a:r>
            <a:r>
              <a:rPr dirty="0" sz="2400">
                <a:latin typeface="Calibri"/>
                <a:cs typeface="Calibri"/>
              </a:rPr>
              <a:t>the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fluid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are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heated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at </a:t>
            </a:r>
            <a:r>
              <a:rPr dirty="0" sz="2400">
                <a:latin typeface="Calibri"/>
                <a:cs typeface="Calibri"/>
              </a:rPr>
              <a:t>this</a:t>
            </a:r>
            <a:r>
              <a:rPr dirty="0" sz="2400" spc="-10">
                <a:latin typeface="Calibri"/>
                <a:cs typeface="Calibri"/>
              </a:rPr>
              <a:t> point</a:t>
            </a:r>
            <a:r>
              <a:rPr dirty="0" sz="2400" spc="-5">
                <a:latin typeface="Calibri"/>
                <a:cs typeface="Calibri"/>
              </a:rPr>
              <a:t> high </a:t>
            </a:r>
            <a:r>
              <a:rPr dirty="0" sz="2400" spc="-15">
                <a:latin typeface="Calibri"/>
                <a:cs typeface="Calibri"/>
              </a:rPr>
              <a:t>temperature.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3050">
              <a:latin typeface="Calibri"/>
              <a:cs typeface="Calibri"/>
            </a:endParaRPr>
          </a:p>
          <a:p>
            <a:pPr algn="just" marL="355600" marR="5715" indent="-342900">
              <a:lnSpc>
                <a:spcPts val="2590"/>
              </a:lnSpc>
              <a:buFont typeface="Arial MT"/>
              <a:buChar char="•"/>
              <a:tabLst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In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central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tower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receiver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array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of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plane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mirrors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called 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heliostats</a:t>
            </a:r>
            <a:r>
              <a:rPr dirty="0" sz="2400" spc="-10">
                <a:latin typeface="Calibri"/>
                <a:cs typeface="Calibri"/>
              </a:rPr>
              <a:t> which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are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individually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controlled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tracked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to 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reflect </a:t>
            </a:r>
            <a:r>
              <a:rPr dirty="0" sz="2400">
                <a:latin typeface="Calibri"/>
                <a:cs typeface="Calibri"/>
              </a:rPr>
              <a:t>the </a:t>
            </a:r>
            <a:r>
              <a:rPr dirty="0" sz="2400" spc="-10">
                <a:latin typeface="Calibri"/>
                <a:cs typeface="Calibri"/>
              </a:rPr>
              <a:t>solar </a:t>
            </a:r>
            <a:r>
              <a:rPr dirty="0" sz="2400" spc="-15">
                <a:latin typeface="Calibri"/>
                <a:cs typeface="Calibri"/>
              </a:rPr>
              <a:t>radiations </a:t>
            </a:r>
            <a:r>
              <a:rPr dirty="0" sz="2400" spc="-5">
                <a:latin typeface="Calibri"/>
                <a:cs typeface="Calibri"/>
              </a:rPr>
              <a:t>on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10">
                <a:latin typeface="Calibri"/>
                <a:cs typeface="Calibri"/>
              </a:rPr>
              <a:t>receiver </a:t>
            </a:r>
            <a:r>
              <a:rPr dirty="0" sz="2400" spc="-25">
                <a:latin typeface="Calibri"/>
                <a:cs typeface="Calibri"/>
              </a:rPr>
              <a:t>kept </a:t>
            </a:r>
            <a:r>
              <a:rPr dirty="0" sz="2400" spc="-5">
                <a:latin typeface="Calibri"/>
                <a:cs typeface="Calibri"/>
              </a:rPr>
              <a:t>on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15">
                <a:latin typeface="Calibri"/>
                <a:cs typeface="Calibri"/>
              </a:rPr>
              <a:t>tower </a:t>
            </a:r>
            <a:r>
              <a:rPr dirty="0" sz="2400" spc="-10">
                <a:latin typeface="Calibri"/>
                <a:cs typeface="Calibri"/>
              </a:rPr>
              <a:t>of 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about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500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height.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3050">
              <a:latin typeface="Calibri"/>
              <a:cs typeface="Calibri"/>
            </a:endParaRPr>
          </a:p>
          <a:p>
            <a:pPr algn="just" marL="355600" marR="5080" indent="-342900">
              <a:lnSpc>
                <a:spcPts val="2590"/>
              </a:lnSpc>
              <a:buFont typeface="Arial MT"/>
              <a:buChar char="•"/>
              <a:tabLst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The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feed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water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the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absorber-receiver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called</a:t>
            </a:r>
            <a:r>
              <a:rPr dirty="0" sz="2400" spc="-5">
                <a:latin typeface="Calibri"/>
                <a:cs typeface="Calibri"/>
              </a:rPr>
              <a:t> boiler</a:t>
            </a:r>
            <a:r>
              <a:rPr dirty="0" sz="2400">
                <a:latin typeface="Calibri"/>
                <a:cs typeface="Calibri"/>
              </a:rPr>
              <a:t> is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converted into </a:t>
            </a:r>
            <a:r>
              <a:rPr dirty="0" sz="2400" spc="-5">
                <a:latin typeface="Calibri"/>
                <a:cs typeface="Calibri"/>
              </a:rPr>
              <a:t>high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steam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of about600</a:t>
            </a:r>
            <a:r>
              <a:rPr dirty="0" sz="1400" spc="-5">
                <a:latin typeface="Calibri"/>
                <a:cs typeface="Calibri"/>
              </a:rPr>
              <a:t>0</a:t>
            </a:r>
            <a:r>
              <a:rPr dirty="0" sz="2400" spc="-5">
                <a:latin typeface="Calibri"/>
                <a:cs typeface="Calibri"/>
              </a:rPr>
              <a:t>C-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700</a:t>
            </a:r>
            <a:r>
              <a:rPr dirty="0" sz="1400" spc="-5">
                <a:latin typeface="Calibri"/>
                <a:cs typeface="Calibri"/>
              </a:rPr>
              <a:t>0</a:t>
            </a:r>
            <a:r>
              <a:rPr dirty="0" sz="2400" spc="-5">
                <a:latin typeface="Calibri"/>
                <a:cs typeface="Calibri"/>
              </a:rPr>
              <a:t>C.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800">
              <a:latin typeface="Calibri"/>
              <a:cs typeface="Calibri"/>
            </a:endParaRPr>
          </a:p>
          <a:p>
            <a:pPr algn="r" marL="342265" marR="5715" indent="-342265">
              <a:lnSpc>
                <a:spcPts val="2735"/>
              </a:lnSpc>
              <a:buFont typeface="Arial MT"/>
              <a:buChar char="•"/>
              <a:tabLst>
                <a:tab pos="3422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This</a:t>
            </a:r>
            <a:r>
              <a:rPr dirty="0" sz="2400" spc="3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steam</a:t>
            </a:r>
            <a:r>
              <a:rPr dirty="0" sz="2400" spc="3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is</a:t>
            </a:r>
            <a:r>
              <a:rPr dirty="0" sz="2400" spc="38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supplied</a:t>
            </a:r>
            <a:r>
              <a:rPr dirty="0" sz="2400" spc="3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3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38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conventional</a:t>
            </a:r>
            <a:r>
              <a:rPr dirty="0" sz="2400" spc="3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steam</a:t>
            </a:r>
            <a:r>
              <a:rPr dirty="0" sz="2400" spc="36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power</a:t>
            </a:r>
            <a:r>
              <a:rPr dirty="0" sz="2400" spc="3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plant</a:t>
            </a:r>
            <a:endParaRPr sz="2400">
              <a:latin typeface="Calibri"/>
              <a:cs typeface="Calibri"/>
            </a:endParaRPr>
          </a:p>
          <a:p>
            <a:pPr algn="r" marR="48895">
              <a:lnSpc>
                <a:spcPts val="2735"/>
              </a:lnSpc>
            </a:pPr>
            <a:r>
              <a:rPr dirty="0" sz="2400" spc="-10">
                <a:latin typeface="Calibri"/>
                <a:cs typeface="Calibri"/>
              </a:rPr>
              <a:t>coupled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 electric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generator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generator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electrical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power.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1014" y="316738"/>
            <a:ext cx="206375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Solar</a:t>
            </a:r>
            <a:r>
              <a:rPr dirty="0" sz="3600" spc="-100"/>
              <a:t> </a:t>
            </a:r>
            <a:r>
              <a:rPr dirty="0" sz="3600" spc="-15"/>
              <a:t>Pond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0" y="1219200"/>
            <a:ext cx="5251167" cy="313194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444" y="4512945"/>
            <a:ext cx="6853555" cy="1031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  <a:buSzPct val="95454"/>
              <a:buFont typeface="Arial MT"/>
              <a:buChar char="•"/>
              <a:tabLst>
                <a:tab pos="111760" algn="l"/>
              </a:tabLst>
            </a:pPr>
            <a:r>
              <a:rPr dirty="0" sz="2200" spc="-10">
                <a:latin typeface="Calibri"/>
                <a:cs typeface="Calibri"/>
              </a:rPr>
              <a:t>The concept </a:t>
            </a:r>
            <a:r>
              <a:rPr dirty="0" sz="2200">
                <a:latin typeface="Calibri"/>
                <a:cs typeface="Calibri"/>
              </a:rPr>
              <a:t>of </a:t>
            </a:r>
            <a:r>
              <a:rPr dirty="0" sz="2200" spc="-5">
                <a:latin typeface="Calibri"/>
                <a:cs typeface="Calibri"/>
              </a:rPr>
              <a:t>solar </a:t>
            </a:r>
            <a:r>
              <a:rPr dirty="0" sz="2200" spc="-10">
                <a:latin typeface="Calibri"/>
                <a:cs typeface="Calibri"/>
              </a:rPr>
              <a:t>pond </a:t>
            </a:r>
            <a:r>
              <a:rPr dirty="0" sz="2200" spc="-5">
                <a:latin typeface="Calibri"/>
                <a:cs typeface="Calibri"/>
              </a:rPr>
              <a:t>is based </a:t>
            </a:r>
            <a:r>
              <a:rPr dirty="0" sz="2200">
                <a:latin typeface="Calibri"/>
                <a:cs typeface="Calibri"/>
              </a:rPr>
              <a:t>on </a:t>
            </a:r>
            <a:r>
              <a:rPr dirty="0" sz="2200" spc="-5">
                <a:latin typeface="Calibri"/>
                <a:cs typeface="Calibri"/>
              </a:rPr>
              <a:t>the </a:t>
            </a:r>
            <a:r>
              <a:rPr dirty="0" sz="2200" spc="-10">
                <a:latin typeface="Calibri"/>
                <a:cs typeface="Calibri"/>
              </a:rPr>
              <a:t>observation that </a:t>
            </a:r>
            <a:r>
              <a:rPr dirty="0" sz="2200" spc="-5">
                <a:latin typeface="Calibri"/>
                <a:cs typeface="Calibri"/>
              </a:rPr>
              <a:t> some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natural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lakes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have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higher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temperature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at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bottom </a:t>
            </a:r>
            <a:r>
              <a:rPr dirty="0" sz="2200" spc="-10">
                <a:latin typeface="Calibri"/>
                <a:cs typeface="Calibri"/>
              </a:rPr>
              <a:t> where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salt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concentration</a:t>
            </a:r>
            <a:r>
              <a:rPr dirty="0" sz="2200" spc="2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is </a:t>
            </a:r>
            <a:r>
              <a:rPr dirty="0" sz="2200" spc="-40">
                <a:latin typeface="Calibri"/>
                <a:cs typeface="Calibri"/>
              </a:rPr>
              <a:t>higher.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891285"/>
            <a:ext cx="8073390" cy="478155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algn="just" marL="355600" marR="5080" indent="-342900">
              <a:lnSpc>
                <a:spcPts val="2590"/>
              </a:lnSpc>
              <a:spcBef>
                <a:spcPts val="42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The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heat</a:t>
            </a:r>
            <a:r>
              <a:rPr dirty="0" sz="2400" spc="-5">
                <a:latin typeface="Calibri"/>
                <a:cs typeface="Calibri"/>
              </a:rPr>
              <a:t> of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hot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brine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solution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from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solar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pond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 </a:t>
            </a:r>
            <a:r>
              <a:rPr dirty="0" sz="2400" spc="-5">
                <a:latin typeface="Calibri"/>
                <a:cs typeface="Calibri"/>
              </a:rPr>
              <a:t>used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to 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evaporated </a:t>
            </a:r>
            <a:r>
              <a:rPr dirty="0" sz="2400">
                <a:latin typeface="Calibri"/>
                <a:cs typeface="Calibri"/>
              </a:rPr>
              <a:t>the </a:t>
            </a:r>
            <a:r>
              <a:rPr dirty="0" sz="2400" spc="-10">
                <a:latin typeface="Calibri"/>
                <a:cs typeface="Calibri"/>
              </a:rPr>
              <a:t>working substance </a:t>
            </a:r>
            <a:r>
              <a:rPr dirty="0" sz="2400" spc="-20">
                <a:latin typeface="Calibri"/>
                <a:cs typeface="Calibri"/>
              </a:rPr>
              <a:t>at constant </a:t>
            </a:r>
            <a:r>
              <a:rPr dirty="0" sz="2400" spc="-15">
                <a:latin typeface="Calibri"/>
                <a:cs typeface="Calibri"/>
              </a:rPr>
              <a:t>pressure </a:t>
            </a:r>
            <a:r>
              <a:rPr dirty="0" sz="2400">
                <a:latin typeface="Calibri"/>
                <a:cs typeface="Calibri"/>
              </a:rPr>
              <a:t>in the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40">
                <a:latin typeface="Calibri"/>
                <a:cs typeface="Calibri"/>
              </a:rPr>
              <a:t>boiler.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3050">
              <a:latin typeface="Calibri"/>
              <a:cs typeface="Calibri"/>
            </a:endParaRPr>
          </a:p>
          <a:p>
            <a:pPr algn="just" marL="355600" marR="5080" indent="-342900">
              <a:lnSpc>
                <a:spcPts val="2590"/>
              </a:lnSpc>
              <a:buFont typeface="Arial MT"/>
              <a:buChar char="•"/>
              <a:tabLst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This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vapour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used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run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vapour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turbine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-10">
                <a:latin typeface="Calibri"/>
                <a:cs typeface="Calibri"/>
              </a:rPr>
              <a:t> produce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mechanical </a:t>
            </a:r>
            <a:r>
              <a:rPr dirty="0" sz="2400" spc="-10">
                <a:latin typeface="Calibri"/>
                <a:cs typeface="Calibri"/>
              </a:rPr>
              <a:t>power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 </a:t>
            </a:r>
            <a:r>
              <a:rPr dirty="0" sz="2400" spc="-10">
                <a:latin typeface="Calibri"/>
                <a:cs typeface="Calibri"/>
              </a:rPr>
              <a:t>utilized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>
                <a:latin typeface="Calibri"/>
                <a:cs typeface="Calibri"/>
              </a:rPr>
              <a:t>run a </a:t>
            </a:r>
            <a:r>
              <a:rPr dirty="0" sz="2400" spc="-20">
                <a:latin typeface="Calibri"/>
                <a:cs typeface="Calibri"/>
              </a:rPr>
              <a:t>generator</a:t>
            </a:r>
            <a:r>
              <a:rPr dirty="0" sz="2400" spc="50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to</a:t>
            </a:r>
            <a:r>
              <a:rPr dirty="0" sz="2400" spc="5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produce 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electrical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power.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2735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The</a:t>
            </a:r>
            <a:r>
              <a:rPr dirty="0" sz="2400" spc="23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exhaust</a:t>
            </a:r>
            <a:r>
              <a:rPr dirty="0" sz="2400" spc="22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of</a:t>
            </a:r>
            <a:r>
              <a:rPr dirty="0" sz="2400" spc="22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the</a:t>
            </a:r>
            <a:r>
              <a:rPr dirty="0" sz="2400" spc="23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turbine</a:t>
            </a:r>
            <a:r>
              <a:rPr dirty="0" sz="2400" spc="2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2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condensed</a:t>
            </a:r>
            <a:r>
              <a:rPr dirty="0" sz="2400" spc="2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22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the</a:t>
            </a:r>
            <a:r>
              <a:rPr dirty="0" sz="2400" spc="2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condenser</a:t>
            </a:r>
            <a:r>
              <a:rPr dirty="0" sz="2400" spc="24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at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735"/>
              </a:lnSpc>
            </a:pPr>
            <a:r>
              <a:rPr dirty="0" sz="2400" spc="-15">
                <a:latin typeface="Calibri"/>
                <a:cs typeface="Calibri"/>
              </a:rPr>
              <a:t>constant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pressure</a:t>
            </a:r>
            <a:r>
              <a:rPr dirty="0" sz="2400" spc="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with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the</a:t>
            </a:r>
            <a:r>
              <a:rPr dirty="0" sz="2400" spc="-5">
                <a:latin typeface="Calibri"/>
                <a:cs typeface="Calibri"/>
              </a:rPr>
              <a:t> help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of </a:t>
            </a:r>
            <a:r>
              <a:rPr dirty="0" sz="2400" spc="-10">
                <a:latin typeface="Calibri"/>
                <a:cs typeface="Calibri"/>
              </a:rPr>
              <a:t>cooling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5">
                <a:latin typeface="Calibri"/>
                <a:cs typeface="Calibri"/>
              </a:rPr>
              <a:t>water.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100">
              <a:latin typeface="Calibri"/>
              <a:cs typeface="Calibri"/>
            </a:endParaRPr>
          </a:p>
          <a:p>
            <a:pPr algn="just" marL="355600" marR="6985" indent="-342900">
              <a:lnSpc>
                <a:spcPts val="2590"/>
              </a:lnSpc>
              <a:buFont typeface="Arial MT"/>
              <a:buChar char="•"/>
              <a:tabLst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The </a:t>
            </a:r>
            <a:r>
              <a:rPr dirty="0" sz="2400" spc="-10">
                <a:latin typeface="Calibri"/>
                <a:cs typeface="Calibri"/>
              </a:rPr>
              <a:t>condensate </a:t>
            </a:r>
            <a:r>
              <a:rPr dirty="0" sz="2400">
                <a:latin typeface="Calibri"/>
                <a:cs typeface="Calibri"/>
              </a:rPr>
              <a:t>is </a:t>
            </a:r>
            <a:r>
              <a:rPr dirty="0" sz="2400" spc="-10">
                <a:latin typeface="Calibri"/>
                <a:cs typeface="Calibri"/>
              </a:rPr>
              <a:t>returned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>
                <a:latin typeface="Calibri"/>
                <a:cs typeface="Calibri"/>
              </a:rPr>
              <a:t>the </a:t>
            </a:r>
            <a:r>
              <a:rPr dirty="0" sz="2400" spc="-5">
                <a:latin typeface="Calibri"/>
                <a:cs typeface="Calibri"/>
              </a:rPr>
              <a:t>boiler </a:t>
            </a:r>
            <a:r>
              <a:rPr dirty="0" sz="2400" spc="-10">
                <a:latin typeface="Calibri"/>
                <a:cs typeface="Calibri"/>
              </a:rPr>
              <a:t>by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5">
                <a:latin typeface="Calibri"/>
                <a:cs typeface="Calibri"/>
              </a:rPr>
              <a:t>pump. Thus the 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cycle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is</a:t>
            </a:r>
            <a:r>
              <a:rPr dirty="0" sz="2400" spc="-10">
                <a:latin typeface="Calibri"/>
                <a:cs typeface="Calibri"/>
              </a:rPr>
              <a:t> repeated.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9701" y="312165"/>
            <a:ext cx="324802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Solar</a:t>
            </a:r>
            <a:r>
              <a:rPr dirty="0" sz="3200" spc="-60"/>
              <a:t> </a:t>
            </a:r>
            <a:r>
              <a:rPr dirty="0" sz="3200" spc="-35"/>
              <a:t>Water</a:t>
            </a:r>
            <a:r>
              <a:rPr dirty="0" sz="3200" spc="-45"/>
              <a:t> </a:t>
            </a:r>
            <a:r>
              <a:rPr dirty="0" sz="3200" spc="-10"/>
              <a:t>Heater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1102262"/>
            <a:ext cx="5312283" cy="36036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0739" y="5046345"/>
            <a:ext cx="696912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SzPct val="95454"/>
              <a:buFont typeface="Arial MT"/>
              <a:buChar char="•"/>
              <a:tabLst>
                <a:tab pos="111760" algn="l"/>
              </a:tabLst>
            </a:pPr>
            <a:r>
              <a:rPr dirty="0" sz="2200" spc="-10">
                <a:latin typeface="Calibri"/>
                <a:cs typeface="Calibri"/>
              </a:rPr>
              <a:t>The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solar</a:t>
            </a:r>
            <a:r>
              <a:rPr dirty="0" sz="2200" spc="-1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water</a:t>
            </a:r>
            <a:r>
              <a:rPr dirty="0" sz="2200" spc="1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heaters</a:t>
            </a:r>
            <a:r>
              <a:rPr dirty="0" sz="2200" spc="2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are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used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to</a:t>
            </a:r>
            <a:r>
              <a:rPr dirty="0" sz="2200" spc="2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raise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the</a:t>
            </a:r>
            <a:r>
              <a:rPr dirty="0" sz="2200" spc="25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temperature</a:t>
            </a:r>
            <a:r>
              <a:rPr dirty="0" sz="2200" spc="2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of </a:t>
            </a:r>
            <a:r>
              <a:rPr dirty="0" sz="2200" spc="-48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water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and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store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it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for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various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purposes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as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when</a:t>
            </a:r>
            <a:r>
              <a:rPr dirty="0" sz="2200" spc="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needed.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549605"/>
            <a:ext cx="807212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It</a:t>
            </a:r>
            <a:r>
              <a:rPr dirty="0" sz="2000" spc="19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consists</a:t>
            </a:r>
            <a:r>
              <a:rPr dirty="0" sz="2000" spc="1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1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1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following</a:t>
            </a:r>
            <a:r>
              <a:rPr dirty="0" sz="2000" spc="16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main</a:t>
            </a:r>
            <a:r>
              <a:rPr dirty="0" sz="2000" spc="19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components</a:t>
            </a:r>
            <a:r>
              <a:rPr dirty="0" sz="2000" spc="18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connected</a:t>
            </a:r>
            <a:r>
              <a:rPr dirty="0" sz="2000" spc="1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1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17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help</a:t>
            </a:r>
            <a:r>
              <a:rPr dirty="0" sz="2000" spc="17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dirty="0" sz="2000" spc="-5">
                <a:latin typeface="Calibri"/>
                <a:cs typeface="Calibri"/>
              </a:rPr>
              <a:t>insulated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piping: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8839" y="1160119"/>
            <a:ext cx="2209800" cy="75692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2000" spc="-5">
                <a:latin typeface="Calibri"/>
                <a:cs typeface="Calibri"/>
              </a:rPr>
              <a:t>(i)</a:t>
            </a:r>
            <a:r>
              <a:rPr dirty="0" sz="2000" spc="-10">
                <a:latin typeface="Calibri"/>
                <a:cs typeface="Calibri"/>
              </a:rPr>
              <a:t> Flat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plate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collector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2000" spc="-5">
                <a:latin typeface="Calibri"/>
                <a:cs typeface="Calibri"/>
              </a:rPr>
              <a:t>(iii)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Heat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exchanger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79775" y="1160119"/>
            <a:ext cx="1649730" cy="75692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2000" spc="-5">
                <a:latin typeface="Calibri"/>
                <a:cs typeface="Calibri"/>
              </a:rPr>
              <a:t>(ii)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Storage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tank</a:t>
            </a:r>
            <a:endParaRPr sz="2000">
              <a:latin typeface="Calibri"/>
              <a:cs typeface="Calibri"/>
            </a:endParaRPr>
          </a:p>
          <a:p>
            <a:pPr marL="67310">
              <a:lnSpc>
                <a:spcPct val="100000"/>
              </a:lnSpc>
              <a:spcBef>
                <a:spcPts val="480"/>
              </a:spcBef>
            </a:pPr>
            <a:r>
              <a:rPr dirty="0" sz="2000" spc="-5">
                <a:latin typeface="Calibri"/>
                <a:cs typeface="Calibri"/>
              </a:rPr>
              <a:t>(iv)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Pump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2318131"/>
            <a:ext cx="8073390" cy="405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355600" marR="508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The </a:t>
            </a:r>
            <a:r>
              <a:rPr dirty="0" sz="2000" spc="-15">
                <a:latin typeface="Calibri"/>
                <a:cs typeface="Calibri"/>
              </a:rPr>
              <a:t>water </a:t>
            </a:r>
            <a:r>
              <a:rPr dirty="0" sz="2000" spc="-5">
                <a:latin typeface="Calibri"/>
                <a:cs typeface="Calibri"/>
              </a:rPr>
              <a:t>is </a:t>
            </a:r>
            <a:r>
              <a:rPr dirty="0" sz="2000" spc="-10">
                <a:latin typeface="Calibri"/>
                <a:cs typeface="Calibri"/>
              </a:rPr>
              <a:t>heated </a:t>
            </a:r>
            <a:r>
              <a:rPr dirty="0" sz="2000" spc="-5">
                <a:latin typeface="Calibri"/>
                <a:cs typeface="Calibri"/>
              </a:rPr>
              <a:t>in </a:t>
            </a:r>
            <a:r>
              <a:rPr dirty="0" sz="2000">
                <a:latin typeface="Calibri"/>
                <a:cs typeface="Calibri"/>
              </a:rPr>
              <a:t>the </a:t>
            </a:r>
            <a:r>
              <a:rPr dirty="0" sz="2000" spc="-10">
                <a:latin typeface="Calibri"/>
                <a:cs typeface="Calibri"/>
              </a:rPr>
              <a:t>flat plate collectors. </a:t>
            </a:r>
            <a:r>
              <a:rPr dirty="0" sz="2000" spc="-5">
                <a:latin typeface="Calibri"/>
                <a:cs typeface="Calibri"/>
              </a:rPr>
              <a:t>The low </a:t>
            </a:r>
            <a:r>
              <a:rPr dirty="0" sz="2000" spc="-15">
                <a:latin typeface="Calibri"/>
                <a:cs typeface="Calibri"/>
              </a:rPr>
              <a:t>temperature water 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 </a:t>
            </a:r>
            <a:r>
              <a:rPr dirty="0" sz="2000" spc="-15">
                <a:latin typeface="Calibri"/>
                <a:cs typeface="Calibri"/>
              </a:rPr>
              <a:t>fed from </a:t>
            </a:r>
            <a:r>
              <a:rPr dirty="0" sz="2000" spc="-10">
                <a:latin typeface="Calibri"/>
                <a:cs typeface="Calibri"/>
              </a:rPr>
              <a:t>bottom </a:t>
            </a:r>
            <a:r>
              <a:rPr dirty="0" sz="2000" spc="-5">
                <a:latin typeface="Calibri"/>
                <a:cs typeface="Calibri"/>
              </a:rPr>
              <a:t>side of </a:t>
            </a:r>
            <a:r>
              <a:rPr dirty="0" sz="2000" spc="-10">
                <a:latin typeface="Calibri"/>
                <a:cs typeface="Calibri"/>
              </a:rPr>
              <a:t>collector </a:t>
            </a:r>
            <a:r>
              <a:rPr dirty="0" sz="2000">
                <a:latin typeface="Calibri"/>
                <a:cs typeface="Calibri"/>
              </a:rPr>
              <a:t>and </a:t>
            </a:r>
            <a:r>
              <a:rPr dirty="0" sz="2000" spc="-5">
                <a:latin typeface="Calibri"/>
                <a:cs typeface="Calibri"/>
              </a:rPr>
              <a:t>high </a:t>
            </a:r>
            <a:r>
              <a:rPr dirty="0" sz="2000" spc="-10">
                <a:latin typeface="Calibri"/>
                <a:cs typeface="Calibri"/>
              </a:rPr>
              <a:t>temperature </a:t>
            </a:r>
            <a:r>
              <a:rPr dirty="0" sz="2000" spc="-15">
                <a:latin typeface="Calibri"/>
                <a:cs typeface="Calibri"/>
              </a:rPr>
              <a:t>water </a:t>
            </a:r>
            <a:r>
              <a:rPr dirty="0" sz="2000">
                <a:latin typeface="Calibri"/>
                <a:cs typeface="Calibri"/>
              </a:rPr>
              <a:t>is </a:t>
            </a:r>
            <a:r>
              <a:rPr dirty="0" sz="2000" spc="-20">
                <a:latin typeface="Calibri"/>
                <a:cs typeface="Calibri"/>
              </a:rPr>
              <a:t>taken 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out</a:t>
            </a:r>
            <a:r>
              <a:rPr dirty="0" sz="2000" spc="-15">
                <a:latin typeface="Calibri"/>
                <a:cs typeface="Calibri"/>
              </a:rPr>
              <a:t> from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top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30">
                <a:latin typeface="Calibri"/>
                <a:cs typeface="Calibri"/>
              </a:rPr>
              <a:t>collector.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750">
              <a:latin typeface="Calibri"/>
              <a:cs typeface="Calibri"/>
            </a:endParaRPr>
          </a:p>
          <a:p>
            <a:pPr algn="just" marL="355600" marR="9525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The </a:t>
            </a:r>
            <a:r>
              <a:rPr dirty="0" sz="2000" spc="-15">
                <a:latin typeface="Calibri"/>
                <a:cs typeface="Calibri"/>
              </a:rPr>
              <a:t>storage </a:t>
            </a:r>
            <a:r>
              <a:rPr dirty="0" sz="2000" spc="-5">
                <a:latin typeface="Calibri"/>
                <a:cs typeface="Calibri"/>
              </a:rPr>
              <a:t>tank is insulated </a:t>
            </a:r>
            <a:r>
              <a:rPr dirty="0" sz="2000" spc="-15">
                <a:latin typeface="Calibri"/>
                <a:cs typeface="Calibri"/>
              </a:rPr>
              <a:t>to </a:t>
            </a:r>
            <a:r>
              <a:rPr dirty="0" sz="2000" spc="-10">
                <a:latin typeface="Calibri"/>
                <a:cs typeface="Calibri"/>
              </a:rPr>
              <a:t>retain </a:t>
            </a:r>
            <a:r>
              <a:rPr dirty="0" sz="2000">
                <a:latin typeface="Calibri"/>
                <a:cs typeface="Calibri"/>
              </a:rPr>
              <a:t>the </a:t>
            </a:r>
            <a:r>
              <a:rPr dirty="0" sz="2000" spc="-10">
                <a:latin typeface="Calibri"/>
                <a:cs typeface="Calibri"/>
              </a:rPr>
              <a:t>heat </a:t>
            </a:r>
            <a:r>
              <a:rPr dirty="0" sz="2000" spc="-5">
                <a:latin typeface="Calibri"/>
                <a:cs typeface="Calibri"/>
              </a:rPr>
              <a:t>of </a:t>
            </a:r>
            <a:r>
              <a:rPr dirty="0" sz="2000" spc="-15">
                <a:latin typeface="Calibri"/>
                <a:cs typeface="Calibri"/>
              </a:rPr>
              <a:t>water </a:t>
            </a:r>
            <a:r>
              <a:rPr dirty="0" sz="2000" spc="-5">
                <a:latin typeface="Calibri"/>
                <a:cs typeface="Calibri"/>
              </a:rPr>
              <a:t>with minimum 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losses.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heated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water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stored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in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tank </a:t>
            </a:r>
            <a:r>
              <a:rPr dirty="0" sz="2000" spc="-15">
                <a:latin typeface="Calibri"/>
                <a:cs typeface="Calibri"/>
              </a:rPr>
              <a:t>for </a:t>
            </a:r>
            <a:r>
              <a:rPr dirty="0" sz="2000" spc="-5">
                <a:latin typeface="Calibri"/>
                <a:cs typeface="Calibri"/>
              </a:rPr>
              <a:t>further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use.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750">
              <a:latin typeface="Calibri"/>
              <a:cs typeface="Calibri"/>
            </a:endParaRPr>
          </a:p>
          <a:p>
            <a:pPr algn="just" marL="355600" marR="5715" indent="-342900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heat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exchanger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incorporated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between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collector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45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storage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tank. It is installed </a:t>
            </a:r>
            <a:r>
              <a:rPr dirty="0" sz="2000">
                <a:latin typeface="Calibri"/>
                <a:cs typeface="Calibri"/>
              </a:rPr>
              <a:t>and </a:t>
            </a:r>
            <a:r>
              <a:rPr dirty="0" sz="2000" spc="-10">
                <a:latin typeface="Calibri"/>
                <a:cs typeface="Calibri"/>
              </a:rPr>
              <a:t>good </a:t>
            </a:r>
            <a:r>
              <a:rPr dirty="0" sz="2000" spc="-5">
                <a:latin typeface="Calibri"/>
                <a:cs typeface="Calibri"/>
              </a:rPr>
              <a:t>quality of </a:t>
            </a:r>
            <a:r>
              <a:rPr dirty="0" sz="2000" spc="-15">
                <a:latin typeface="Calibri"/>
                <a:cs typeface="Calibri"/>
              </a:rPr>
              <a:t>water </a:t>
            </a:r>
            <a:r>
              <a:rPr dirty="0" sz="2000" spc="-5">
                <a:latin typeface="Calibri"/>
                <a:cs typeface="Calibri"/>
              </a:rPr>
              <a:t>is used in primary </a:t>
            </a:r>
            <a:r>
              <a:rPr dirty="0" sz="2000" spc="-10">
                <a:latin typeface="Calibri"/>
                <a:cs typeface="Calibri"/>
              </a:rPr>
              <a:t>cycle </a:t>
            </a:r>
            <a:r>
              <a:rPr dirty="0" sz="2000" spc="-5">
                <a:latin typeface="Calibri"/>
                <a:cs typeface="Calibri"/>
              </a:rPr>
              <a:t>of the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collector.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7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Pumps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are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used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for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circulation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fluid.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6445" y="312165"/>
            <a:ext cx="3535045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Solar</a:t>
            </a:r>
            <a:r>
              <a:rPr dirty="0" sz="3200" spc="-55"/>
              <a:t> </a:t>
            </a:r>
            <a:r>
              <a:rPr dirty="0" sz="3200"/>
              <a:t>Cooling</a:t>
            </a:r>
            <a:r>
              <a:rPr dirty="0" sz="3200" spc="-50"/>
              <a:t> </a:t>
            </a:r>
            <a:r>
              <a:rPr dirty="0" sz="3200" spc="-25"/>
              <a:t>System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7021" y="1309533"/>
            <a:ext cx="6720864" cy="5125611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397256"/>
            <a:ext cx="8072120" cy="52095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  <a:tab pos="876935" algn="l"/>
                <a:tab pos="1524635" algn="l"/>
                <a:tab pos="2153920" algn="l"/>
                <a:tab pos="2583815" algn="l"/>
                <a:tab pos="3463290" algn="l"/>
                <a:tab pos="4057650" algn="l"/>
                <a:tab pos="5215890" algn="l"/>
                <a:tab pos="5563870" algn="l"/>
                <a:tab pos="6202045" algn="l"/>
                <a:tab pos="7044055" algn="l"/>
                <a:tab pos="7338059" algn="l"/>
              </a:tabLst>
            </a:pPr>
            <a:r>
              <a:rPr dirty="0" sz="2000" spc="-5">
                <a:latin typeface="Calibri"/>
                <a:cs typeface="Calibri"/>
              </a:rPr>
              <a:t>Th</a:t>
            </a:r>
            <a:r>
              <a:rPr dirty="0" sz="2000">
                <a:latin typeface="Calibri"/>
                <a:cs typeface="Calibri"/>
              </a:rPr>
              <a:t>e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c</a:t>
            </a:r>
            <a:r>
              <a:rPr dirty="0" sz="2000" spc="-20">
                <a:latin typeface="Calibri"/>
                <a:cs typeface="Calibri"/>
              </a:rPr>
              <a:t>y</a:t>
            </a:r>
            <a:r>
              <a:rPr dirty="0" sz="2000">
                <a:latin typeface="Calibri"/>
                <a:cs typeface="Calibri"/>
              </a:rPr>
              <a:t>cle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5">
                <a:latin typeface="Calibri"/>
                <a:cs typeface="Calibri"/>
              </a:rPr>
              <a:t>use</a:t>
            </a:r>
            <a:r>
              <a:rPr dirty="0" sz="2000">
                <a:latin typeface="Calibri"/>
                <a:cs typeface="Calibri"/>
              </a:rPr>
              <a:t>d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40">
                <a:latin typeface="Calibri"/>
                <a:cs typeface="Calibri"/>
              </a:rPr>
              <a:t>f</a:t>
            </a:r>
            <a:r>
              <a:rPr dirty="0" sz="2000" spc="-5">
                <a:latin typeface="Calibri"/>
                <a:cs typeface="Calibri"/>
              </a:rPr>
              <a:t>o</a:t>
            </a:r>
            <a:r>
              <a:rPr dirty="0" sz="2000">
                <a:latin typeface="Calibri"/>
                <a:cs typeface="Calibri"/>
              </a:rPr>
              <a:t>r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c</a:t>
            </a:r>
            <a:r>
              <a:rPr dirty="0" sz="2000" spc="-15">
                <a:latin typeface="Calibri"/>
                <a:cs typeface="Calibri"/>
              </a:rPr>
              <a:t>o</a:t>
            </a:r>
            <a:r>
              <a:rPr dirty="0" sz="2000" spc="-5">
                <a:latin typeface="Calibri"/>
                <a:cs typeface="Calibri"/>
              </a:rPr>
              <a:t>ol</a:t>
            </a:r>
            <a:r>
              <a:rPr dirty="0" sz="2000" spc="-15">
                <a:latin typeface="Calibri"/>
                <a:cs typeface="Calibri"/>
              </a:rPr>
              <a:t>i</a:t>
            </a:r>
            <a:r>
              <a:rPr dirty="0" sz="2000" spc="-5">
                <a:latin typeface="Calibri"/>
                <a:cs typeface="Calibri"/>
              </a:rPr>
              <a:t>n</a:t>
            </a:r>
            <a:r>
              <a:rPr dirty="0" sz="2000">
                <a:latin typeface="Calibri"/>
                <a:cs typeface="Calibri"/>
              </a:rPr>
              <a:t>g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>
                <a:latin typeface="Calibri"/>
                <a:cs typeface="Calibri"/>
              </a:rPr>
              <a:t>w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>
                <a:latin typeface="Calibri"/>
                <a:cs typeface="Calibri"/>
              </a:rPr>
              <a:t>th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5">
                <a:latin typeface="Calibri"/>
                <a:cs typeface="Calibri"/>
              </a:rPr>
              <a:t>util</a:t>
            </a:r>
            <a:r>
              <a:rPr dirty="0" sz="2000" spc="-15">
                <a:latin typeface="Calibri"/>
                <a:cs typeface="Calibri"/>
              </a:rPr>
              <a:t>i</a:t>
            </a:r>
            <a:r>
              <a:rPr dirty="0" sz="2000" spc="-40">
                <a:latin typeface="Calibri"/>
                <a:cs typeface="Calibri"/>
              </a:rPr>
              <a:t>z</a:t>
            </a:r>
            <a:r>
              <a:rPr dirty="0" sz="2000" spc="-25">
                <a:latin typeface="Calibri"/>
                <a:cs typeface="Calibri"/>
              </a:rPr>
              <a:t>a</a:t>
            </a:r>
            <a:r>
              <a:rPr dirty="0" sz="2000" spc="10">
                <a:latin typeface="Calibri"/>
                <a:cs typeface="Calibri"/>
              </a:rPr>
              <a:t>t</a:t>
            </a:r>
            <a:r>
              <a:rPr dirty="0" sz="2000" spc="5">
                <a:latin typeface="Calibri"/>
                <a:cs typeface="Calibri"/>
              </a:rPr>
              <a:t>i</a:t>
            </a:r>
            <a:r>
              <a:rPr dirty="0" sz="2000" spc="-5">
                <a:latin typeface="Calibri"/>
                <a:cs typeface="Calibri"/>
              </a:rPr>
              <a:t>o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5">
                <a:latin typeface="Calibri"/>
                <a:cs typeface="Calibri"/>
              </a:rPr>
              <a:t>o</a:t>
            </a:r>
            <a:r>
              <a:rPr dirty="0" sz="2000">
                <a:latin typeface="Calibri"/>
                <a:cs typeface="Calibri"/>
              </a:rPr>
              <a:t>f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5">
                <a:latin typeface="Calibri"/>
                <a:cs typeface="Calibri"/>
              </a:rPr>
              <a:t>so</a:t>
            </a:r>
            <a:r>
              <a:rPr dirty="0" sz="2000" spc="-10">
                <a:latin typeface="Calibri"/>
                <a:cs typeface="Calibri"/>
              </a:rPr>
              <a:t>l</a:t>
            </a:r>
            <a:r>
              <a:rPr dirty="0" sz="2000">
                <a:latin typeface="Calibri"/>
                <a:cs typeface="Calibri"/>
              </a:rPr>
              <a:t>ar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5">
                <a:latin typeface="Calibri"/>
                <a:cs typeface="Calibri"/>
              </a:rPr>
              <a:t>e</a:t>
            </a:r>
            <a:r>
              <a:rPr dirty="0" sz="2000" spc="-5">
                <a:latin typeface="Calibri"/>
                <a:cs typeface="Calibri"/>
              </a:rPr>
              <a:t>ne</a:t>
            </a:r>
            <a:r>
              <a:rPr dirty="0" sz="2000" spc="-30">
                <a:latin typeface="Calibri"/>
                <a:cs typeface="Calibri"/>
              </a:rPr>
              <a:t>r</a:t>
            </a:r>
            <a:r>
              <a:rPr dirty="0" sz="2000" spc="-10">
                <a:latin typeface="Calibri"/>
                <a:cs typeface="Calibri"/>
              </a:rPr>
              <a:t>g</a:t>
            </a:r>
            <a:r>
              <a:rPr dirty="0" sz="2000">
                <a:latin typeface="Calibri"/>
                <a:cs typeface="Calibri"/>
              </a:rPr>
              <a:t>y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5">
                <a:latin typeface="Calibri"/>
                <a:cs typeface="Calibri"/>
              </a:rPr>
              <a:t>i</a:t>
            </a:r>
            <a:r>
              <a:rPr dirty="0" sz="2000">
                <a:latin typeface="Calibri"/>
                <a:cs typeface="Calibri"/>
              </a:rPr>
              <a:t>s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30">
                <a:latin typeface="Calibri"/>
                <a:cs typeface="Calibri"/>
              </a:rPr>
              <a:t>v</a:t>
            </a:r>
            <a:r>
              <a:rPr dirty="0" sz="2000" spc="-15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p</a:t>
            </a:r>
            <a:r>
              <a:rPr dirty="0" sz="2000" spc="-10">
                <a:latin typeface="Calibri"/>
                <a:cs typeface="Calibri"/>
              </a:rPr>
              <a:t>o</a:t>
            </a:r>
            <a:r>
              <a:rPr dirty="0" sz="2000" spc="-5">
                <a:latin typeface="Calibri"/>
                <a:cs typeface="Calibri"/>
              </a:rPr>
              <a:t>ur  </a:t>
            </a:r>
            <a:r>
              <a:rPr dirty="0" sz="2000" spc="-5">
                <a:latin typeface="Calibri"/>
                <a:cs typeface="Calibri"/>
              </a:rPr>
              <a:t>absorption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cycle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used in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remote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area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having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scarcity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40">
                <a:latin typeface="Calibri"/>
                <a:cs typeface="Calibri"/>
              </a:rPr>
              <a:t>power.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9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performance</a:t>
            </a:r>
            <a:r>
              <a:rPr dirty="0" sz="2000" spc="10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</a:t>
            </a:r>
            <a:r>
              <a:rPr dirty="0" sz="2000" spc="9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vapour</a:t>
            </a:r>
            <a:r>
              <a:rPr dirty="0" sz="2000" spc="1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absorption</a:t>
            </a:r>
            <a:r>
              <a:rPr dirty="0" sz="2000" spc="9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system</a:t>
            </a:r>
            <a:r>
              <a:rPr dirty="0" sz="2000" spc="8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depends</a:t>
            </a:r>
            <a:r>
              <a:rPr dirty="0" sz="2000" spc="1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upon</a:t>
            </a:r>
            <a:r>
              <a:rPr dirty="0" sz="2000" spc="10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9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working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fluid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pair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 i="1">
                <a:latin typeface="Calibri"/>
                <a:cs typeface="Calibri"/>
              </a:rPr>
              <a:t>i.e.</a:t>
            </a:r>
            <a:r>
              <a:rPr dirty="0" sz="2000" spc="-25" i="1">
                <a:latin typeface="Calibri"/>
                <a:cs typeface="Calibri"/>
              </a:rPr>
              <a:t> </a:t>
            </a:r>
            <a:r>
              <a:rPr dirty="0" sz="2000" spc="-5" i="1">
                <a:latin typeface="Calibri"/>
                <a:cs typeface="Calibri"/>
              </a:rPr>
              <a:t>refrigerant</a:t>
            </a:r>
            <a:r>
              <a:rPr dirty="0" sz="2000" spc="-15" i="1">
                <a:latin typeface="Calibri"/>
                <a:cs typeface="Calibri"/>
              </a:rPr>
              <a:t> </a:t>
            </a:r>
            <a:r>
              <a:rPr dirty="0" sz="2000" i="1">
                <a:latin typeface="Calibri"/>
                <a:cs typeface="Calibri"/>
              </a:rPr>
              <a:t>and</a:t>
            </a:r>
            <a:r>
              <a:rPr dirty="0" sz="2000" spc="-20" i="1">
                <a:latin typeface="Calibri"/>
                <a:cs typeface="Calibri"/>
              </a:rPr>
              <a:t> </a:t>
            </a:r>
            <a:r>
              <a:rPr dirty="0" sz="2000" spc="-5" i="1">
                <a:latin typeface="Calibri"/>
                <a:cs typeface="Calibri"/>
              </a:rPr>
              <a:t>absorbent.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absorption </a:t>
            </a:r>
            <a:r>
              <a:rPr dirty="0" sz="2000" spc="-20">
                <a:latin typeface="Calibri"/>
                <a:cs typeface="Calibri"/>
              </a:rPr>
              <a:t>systems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are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classified</a:t>
            </a:r>
            <a:r>
              <a:rPr dirty="0" sz="2000" spc="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as:</a:t>
            </a:r>
            <a:endParaRPr sz="2000">
              <a:latin typeface="Calibri"/>
              <a:cs typeface="Calibri"/>
            </a:endParaRPr>
          </a:p>
          <a:p>
            <a:pPr marL="12700" marR="1968500">
              <a:lnSpc>
                <a:spcPct val="120000"/>
              </a:lnSpc>
            </a:pPr>
            <a:r>
              <a:rPr dirty="0" sz="2000" spc="-10">
                <a:latin typeface="Calibri"/>
                <a:cs typeface="Calibri"/>
              </a:rPr>
              <a:t>(a)Ammonia/water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absorption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system 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(b)Ammonia/water/hydrogen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Electrolux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absorption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system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(c)Lithium </a:t>
            </a:r>
            <a:r>
              <a:rPr dirty="0" sz="2000" spc="-10">
                <a:latin typeface="Calibri"/>
                <a:cs typeface="Calibri"/>
              </a:rPr>
              <a:t>bromide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(Libr)/water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absorption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system.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2000" b="1">
                <a:latin typeface="Calibri"/>
                <a:cs typeface="Calibri"/>
              </a:rPr>
              <a:t>Simple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Ammonia/Water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Absorption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spc="-15" b="1">
                <a:latin typeface="Calibri"/>
                <a:cs typeface="Calibri"/>
              </a:rPr>
              <a:t>System</a:t>
            </a:r>
            <a:endParaRPr sz="2000">
              <a:latin typeface="Calibri"/>
              <a:cs typeface="Calibri"/>
            </a:endParaRPr>
          </a:p>
          <a:p>
            <a:pPr algn="just" marL="355600" marR="5080" indent="-3429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1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most</a:t>
            </a:r>
            <a:r>
              <a:rPr dirty="0" sz="2000" spc="13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commonly</a:t>
            </a:r>
            <a:r>
              <a:rPr dirty="0" sz="2000" spc="1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used</a:t>
            </a:r>
            <a:r>
              <a:rPr dirty="0" sz="2000" spc="14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refrigerant</a:t>
            </a:r>
            <a:r>
              <a:rPr dirty="0" sz="2000" spc="1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in</a:t>
            </a:r>
            <a:r>
              <a:rPr dirty="0" sz="2000" spc="1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absorption</a:t>
            </a:r>
            <a:r>
              <a:rPr dirty="0" sz="2000" spc="13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system</a:t>
            </a:r>
            <a:r>
              <a:rPr dirty="0" sz="2000" spc="13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r>
              <a:rPr dirty="0" sz="2000" spc="1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ammonia.</a:t>
            </a:r>
            <a:r>
              <a:rPr dirty="0" sz="2000" spc="1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It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 </a:t>
            </a:r>
            <a:r>
              <a:rPr dirty="0" sz="2000">
                <a:latin typeface="Calibri"/>
                <a:cs typeface="Calibri"/>
              </a:rPr>
              <a:t>cheap and </a:t>
            </a:r>
            <a:r>
              <a:rPr dirty="0" sz="2000" spc="-10">
                <a:latin typeface="Calibri"/>
                <a:cs typeface="Calibri"/>
              </a:rPr>
              <a:t>readily available </a:t>
            </a:r>
            <a:r>
              <a:rPr dirty="0" sz="2000">
                <a:latin typeface="Calibri"/>
                <a:cs typeface="Calibri"/>
              </a:rPr>
              <a:t>and </a:t>
            </a:r>
            <a:r>
              <a:rPr dirty="0" sz="2000" spc="-5">
                <a:latin typeface="Calibri"/>
                <a:cs typeface="Calibri"/>
              </a:rPr>
              <a:t>has </a:t>
            </a:r>
            <a:r>
              <a:rPr dirty="0" sz="2000" spc="-10">
                <a:latin typeface="Calibri"/>
                <a:cs typeface="Calibri"/>
              </a:rPr>
              <a:t>great affinity </a:t>
            </a:r>
            <a:r>
              <a:rPr dirty="0" sz="2000" spc="-5">
                <a:latin typeface="Calibri"/>
                <a:cs typeface="Calibri"/>
              </a:rPr>
              <a:t>with </a:t>
            </a:r>
            <a:r>
              <a:rPr dirty="0" sz="2000" spc="-15">
                <a:latin typeface="Calibri"/>
                <a:cs typeface="Calibri"/>
              </a:rPr>
              <a:t>water </a:t>
            </a:r>
            <a:r>
              <a:rPr dirty="0" sz="2000">
                <a:latin typeface="Calibri"/>
                <a:cs typeface="Calibri"/>
              </a:rPr>
              <a:t>is </a:t>
            </a:r>
            <a:r>
              <a:rPr dirty="0" sz="2000" spc="-5">
                <a:latin typeface="Calibri"/>
                <a:cs typeface="Calibri"/>
              </a:rPr>
              <a:t>used </a:t>
            </a:r>
            <a:r>
              <a:rPr dirty="0" sz="2000">
                <a:latin typeface="Calibri"/>
                <a:cs typeface="Calibri"/>
              </a:rPr>
              <a:t>as 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absorbent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5">
                <a:latin typeface="Calibri"/>
                <a:cs typeface="Calibri"/>
              </a:rPr>
              <a:t> absorbs</a:t>
            </a:r>
            <a:r>
              <a:rPr dirty="0" sz="2000">
                <a:latin typeface="Calibri"/>
                <a:cs typeface="Calibri"/>
              </a:rPr>
              <a:t> NH3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very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fast.</a:t>
            </a:r>
            <a:endParaRPr sz="2000">
              <a:latin typeface="Calibri"/>
              <a:cs typeface="Calibri"/>
            </a:endParaRPr>
          </a:p>
          <a:p>
            <a:pPr algn="just" marL="355600" indent="-342900">
              <a:lnSpc>
                <a:spcPct val="100000"/>
              </a:lnSpc>
              <a:spcBef>
                <a:spcPts val="484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-10">
                <a:latin typeface="Calibri"/>
                <a:cs typeface="Calibri"/>
              </a:rPr>
              <a:t> ammonia-water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absorption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system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used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for </a:t>
            </a:r>
            <a:r>
              <a:rPr dirty="0" sz="2000" spc="-5">
                <a:latin typeface="Calibri"/>
                <a:cs typeface="Calibri"/>
              </a:rPr>
              <a:t>cooling </a:t>
            </a:r>
            <a:r>
              <a:rPr dirty="0" sz="2000">
                <a:latin typeface="Calibri"/>
                <a:cs typeface="Calibri"/>
              </a:rPr>
              <a:t>duties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up </a:t>
            </a:r>
            <a:r>
              <a:rPr dirty="0" sz="2000" spc="-25">
                <a:latin typeface="Calibri"/>
                <a:cs typeface="Calibri"/>
              </a:rPr>
              <a:t>to</a:t>
            </a:r>
            <a:endParaRPr sz="2000">
              <a:latin typeface="Calibri"/>
              <a:cs typeface="Calibri"/>
            </a:endParaRPr>
          </a:p>
          <a:p>
            <a:pPr algn="just" marL="410209">
              <a:lnSpc>
                <a:spcPct val="100000"/>
              </a:lnSpc>
              <a:spcBef>
                <a:spcPts val="480"/>
              </a:spcBef>
            </a:pPr>
            <a:r>
              <a:rPr dirty="0" sz="2000">
                <a:latin typeface="Calibri"/>
                <a:cs typeface="Calibri"/>
              </a:rPr>
              <a:t>-50</a:t>
            </a:r>
            <a:r>
              <a:rPr dirty="0" sz="1200">
                <a:latin typeface="Calibri"/>
                <a:cs typeface="Calibri"/>
              </a:rPr>
              <a:t>0</a:t>
            </a:r>
            <a:r>
              <a:rPr dirty="0" sz="2000">
                <a:latin typeface="Calibri"/>
                <a:cs typeface="Calibri"/>
              </a:rPr>
              <a:t>C.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heat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required</a:t>
            </a:r>
            <a:r>
              <a:rPr dirty="0" sz="2000" spc="-5">
                <a:latin typeface="Calibri"/>
                <a:cs typeface="Calibri"/>
              </a:rPr>
              <a:t> in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generator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supplied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by</a:t>
            </a:r>
            <a:r>
              <a:rPr dirty="0" sz="2000" spc="-15">
                <a:latin typeface="Calibri"/>
                <a:cs typeface="Calibri"/>
              </a:rPr>
              <a:t> water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heated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in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FPC.</a:t>
            </a:r>
            <a:endParaRPr sz="2000">
              <a:latin typeface="Calibri"/>
              <a:cs typeface="Calibri"/>
            </a:endParaRPr>
          </a:p>
          <a:p>
            <a:pPr algn="just" marL="355600" indent="-3429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Its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main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components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their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working can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be </a:t>
            </a:r>
            <a:r>
              <a:rPr dirty="0" sz="2000" spc="-10">
                <a:latin typeface="Calibri"/>
                <a:cs typeface="Calibri"/>
              </a:rPr>
              <a:t>explained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as: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0957" y="186944"/>
            <a:ext cx="603186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45"/>
              <a:t>Terrestrial</a:t>
            </a:r>
            <a:r>
              <a:rPr dirty="0" sz="4400" spc="-65"/>
              <a:t> </a:t>
            </a:r>
            <a:r>
              <a:rPr dirty="0" sz="4400"/>
              <a:t>Solar</a:t>
            </a:r>
            <a:r>
              <a:rPr dirty="0" sz="4400" spc="-20"/>
              <a:t> </a:t>
            </a:r>
            <a:r>
              <a:rPr dirty="0" sz="4400" spc="-5"/>
              <a:t>Radiation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607565"/>
            <a:ext cx="8072755" cy="34404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355600" marR="508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3200" spc="-5">
                <a:latin typeface="Calibri"/>
                <a:cs typeface="Calibri"/>
              </a:rPr>
              <a:t>The </a:t>
            </a:r>
            <a:r>
              <a:rPr dirty="0" sz="3200" spc="-10">
                <a:latin typeface="Calibri"/>
                <a:cs typeface="Calibri"/>
              </a:rPr>
              <a:t>radiations </a:t>
            </a:r>
            <a:r>
              <a:rPr dirty="0" sz="3200" spc="-15">
                <a:latin typeface="Calibri"/>
                <a:cs typeface="Calibri"/>
              </a:rPr>
              <a:t>receive </a:t>
            </a:r>
            <a:r>
              <a:rPr dirty="0" sz="3200">
                <a:latin typeface="Calibri"/>
                <a:cs typeface="Calibri"/>
              </a:rPr>
              <a:t>on the earth </a:t>
            </a:r>
            <a:r>
              <a:rPr dirty="0" sz="3200" spc="-15">
                <a:latin typeface="Calibri"/>
                <a:cs typeface="Calibri"/>
              </a:rPr>
              <a:t>surface </a:t>
            </a:r>
            <a:r>
              <a:rPr dirty="0" sz="3200" spc="-5">
                <a:latin typeface="Calibri"/>
                <a:cs typeface="Calibri"/>
              </a:rPr>
              <a:t>is 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called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5">
                <a:latin typeface="Calibri"/>
                <a:cs typeface="Calibri"/>
              </a:rPr>
              <a:t>the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terrestrial</a:t>
            </a:r>
            <a:r>
              <a:rPr dirty="0" sz="3200" spc="-10">
                <a:latin typeface="Calibri"/>
                <a:cs typeface="Calibri"/>
              </a:rPr>
              <a:t> radiation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and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is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nearly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70%</a:t>
            </a:r>
            <a:r>
              <a:rPr dirty="0" sz="3200">
                <a:latin typeface="Calibri"/>
                <a:cs typeface="Calibri"/>
              </a:rPr>
              <a:t> of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extraterrestrial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solar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radiation.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Its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maximum </a:t>
            </a:r>
            <a:r>
              <a:rPr dirty="0" sz="3200" spc="-10">
                <a:latin typeface="Calibri"/>
                <a:cs typeface="Calibri"/>
              </a:rPr>
              <a:t>value </a:t>
            </a:r>
            <a:r>
              <a:rPr dirty="0" sz="3200">
                <a:latin typeface="Calibri"/>
                <a:cs typeface="Calibri"/>
              </a:rPr>
              <a:t>on </a:t>
            </a:r>
            <a:r>
              <a:rPr dirty="0" sz="3200" spc="-20">
                <a:latin typeface="Calibri"/>
                <a:cs typeface="Calibri"/>
              </a:rPr>
              <a:t>horizontal </a:t>
            </a:r>
            <a:r>
              <a:rPr dirty="0" sz="3200">
                <a:latin typeface="Calibri"/>
                <a:cs typeface="Calibri"/>
              </a:rPr>
              <a:t>earth </a:t>
            </a:r>
            <a:r>
              <a:rPr dirty="0" sz="3200" spc="-10">
                <a:latin typeface="Calibri"/>
                <a:cs typeface="Calibri"/>
              </a:rPr>
              <a:t>surface </a:t>
            </a:r>
            <a:r>
              <a:rPr dirty="0" sz="3200" spc="-5">
                <a:latin typeface="Calibri"/>
                <a:cs typeface="Calibri"/>
              </a:rPr>
              <a:t>is 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1000 </a:t>
            </a:r>
            <a:r>
              <a:rPr dirty="0" sz="3200">
                <a:latin typeface="Calibri"/>
                <a:cs typeface="Calibri"/>
              </a:rPr>
              <a:t>W/m2, </a:t>
            </a:r>
            <a:r>
              <a:rPr dirty="0" sz="3200" spc="-5">
                <a:latin typeface="Calibri"/>
                <a:cs typeface="Calibri"/>
              </a:rPr>
              <a:t>because </a:t>
            </a:r>
            <a:r>
              <a:rPr dirty="0" sz="3200">
                <a:latin typeface="Calibri"/>
                <a:cs typeface="Calibri"/>
              </a:rPr>
              <a:t>a </a:t>
            </a:r>
            <a:r>
              <a:rPr dirty="0" sz="3200" spc="-15">
                <a:latin typeface="Calibri"/>
                <a:cs typeface="Calibri"/>
              </a:rPr>
              <a:t>large </a:t>
            </a:r>
            <a:r>
              <a:rPr dirty="0" sz="3200" spc="-5">
                <a:latin typeface="Calibri"/>
                <a:cs typeface="Calibri"/>
              </a:rPr>
              <a:t>part </a:t>
            </a:r>
            <a:r>
              <a:rPr dirty="0" sz="3200" spc="5">
                <a:latin typeface="Calibri"/>
                <a:cs typeface="Calibri"/>
              </a:rPr>
              <a:t>of </a:t>
            </a:r>
            <a:r>
              <a:rPr dirty="0" sz="3200" spc="-10">
                <a:latin typeface="Calibri"/>
                <a:cs typeface="Calibri"/>
              </a:rPr>
              <a:t>radiations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are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absorbed,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reflected,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attenuated</a:t>
            </a:r>
            <a:r>
              <a:rPr dirty="0" sz="3200" spc="-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back</a:t>
            </a:r>
            <a:r>
              <a:rPr dirty="0" sz="3200">
                <a:latin typeface="Calibri"/>
                <a:cs typeface="Calibri"/>
              </a:rPr>
              <a:t> </a:t>
            </a:r>
            <a:r>
              <a:rPr dirty="0" sz="3200" spc="-20">
                <a:latin typeface="Calibri"/>
                <a:cs typeface="Calibri"/>
              </a:rPr>
              <a:t>by </a:t>
            </a:r>
            <a:r>
              <a:rPr dirty="0" sz="3200" spc="-710">
                <a:latin typeface="Calibri"/>
                <a:cs typeface="Calibri"/>
              </a:rPr>
              <a:t> </a:t>
            </a:r>
            <a:r>
              <a:rPr dirty="0" sz="3200" spc="-30">
                <a:latin typeface="Calibri"/>
                <a:cs typeface="Calibri"/>
              </a:rPr>
              <a:t>earth’s</a:t>
            </a:r>
            <a:r>
              <a:rPr dirty="0" sz="3200" spc="-3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atmosphere.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549605"/>
            <a:ext cx="8063230" cy="49657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Its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main components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their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working can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explained</a:t>
            </a:r>
            <a:r>
              <a:rPr dirty="0" sz="2000">
                <a:latin typeface="Calibri"/>
                <a:cs typeface="Calibri"/>
              </a:rPr>
              <a:t> as: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50">
              <a:latin typeface="Calibri"/>
              <a:cs typeface="Calibri"/>
            </a:endParaRPr>
          </a:p>
          <a:p>
            <a:pPr marL="297180" marR="5080" indent="-297180">
              <a:lnSpc>
                <a:spcPct val="100000"/>
              </a:lnSpc>
              <a:spcBef>
                <a:spcPts val="5"/>
              </a:spcBef>
              <a:buSzPct val="95000"/>
              <a:buAutoNum type="alphaLcParenBoth"/>
              <a:tabLst>
                <a:tab pos="297180" algn="l"/>
              </a:tabLst>
            </a:pPr>
            <a:r>
              <a:rPr dirty="0" sz="2000" b="1">
                <a:latin typeface="Calibri"/>
                <a:cs typeface="Calibri"/>
              </a:rPr>
              <a:t>The</a:t>
            </a:r>
            <a:r>
              <a:rPr dirty="0" sz="2000" spc="-2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Absorber: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absorber </a:t>
            </a:r>
            <a:r>
              <a:rPr dirty="0" sz="2000">
                <a:latin typeface="Calibri"/>
                <a:cs typeface="Calibri"/>
              </a:rPr>
              <a:t>acts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 suction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pump.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-15">
                <a:latin typeface="Calibri"/>
                <a:cs typeface="Calibri"/>
              </a:rPr>
              <a:t> water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used </a:t>
            </a:r>
            <a:r>
              <a:rPr dirty="0" sz="2000">
                <a:latin typeface="Calibri"/>
                <a:cs typeface="Calibri"/>
              </a:rPr>
              <a:t>as 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absorbent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to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absorb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low-pressure</a:t>
            </a:r>
            <a:r>
              <a:rPr dirty="0" sz="2000" spc="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suction</a:t>
            </a:r>
            <a:r>
              <a:rPr dirty="0" sz="2000" spc="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vapour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NH3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coming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out 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35">
                <a:latin typeface="Calibri"/>
                <a:cs typeface="Calibri"/>
              </a:rPr>
              <a:t>evaporator.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During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absorption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 </a:t>
            </a:r>
            <a:r>
              <a:rPr dirty="0" sz="2000" spc="-5">
                <a:latin typeface="Calibri"/>
                <a:cs typeface="Calibri"/>
              </a:rPr>
              <a:t>ammonia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discharges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its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latent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heat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condensation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to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 </a:t>
            </a:r>
            <a:r>
              <a:rPr dirty="0" sz="2000" spc="-15">
                <a:latin typeface="Calibri"/>
                <a:cs typeface="Calibri"/>
              </a:rPr>
              <a:t>water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which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raises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its </a:t>
            </a:r>
            <a:r>
              <a:rPr dirty="0" sz="2000" spc="-10">
                <a:latin typeface="Calibri"/>
                <a:cs typeface="Calibri"/>
              </a:rPr>
              <a:t>temperature.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Thus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it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always </a:t>
            </a:r>
            <a:r>
              <a:rPr dirty="0" sz="2000" spc="-10">
                <a:latin typeface="Calibri"/>
                <a:cs typeface="Calibri"/>
              </a:rPr>
              <a:t> desirable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to</a:t>
            </a:r>
            <a:r>
              <a:rPr dirty="0" sz="2000">
                <a:latin typeface="Calibri"/>
                <a:cs typeface="Calibri"/>
              </a:rPr>
              <a:t> cool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 </a:t>
            </a:r>
            <a:r>
              <a:rPr dirty="0" sz="2000" spc="-5">
                <a:latin typeface="Calibri"/>
                <a:cs typeface="Calibri"/>
              </a:rPr>
              <a:t>absorbent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solution by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cooled </a:t>
            </a:r>
            <a:r>
              <a:rPr dirty="0" sz="2000" spc="-10">
                <a:latin typeface="Calibri"/>
                <a:cs typeface="Calibri"/>
              </a:rPr>
              <a:t>circulated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external 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water</a:t>
            </a:r>
            <a:r>
              <a:rPr dirty="0" sz="2000" spc="-5">
                <a:latin typeface="Calibri"/>
                <a:cs typeface="Calibri"/>
              </a:rPr>
              <a:t> or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by</a:t>
            </a:r>
            <a:r>
              <a:rPr dirty="0" sz="2000">
                <a:latin typeface="Calibri"/>
                <a:cs typeface="Calibri"/>
              </a:rPr>
              <a:t> means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to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keep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">
                <a:latin typeface="Calibri"/>
                <a:cs typeface="Calibri"/>
              </a:rPr>
              <a:t> absorbent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temperature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 </a:t>
            </a:r>
            <a:r>
              <a:rPr dirty="0" sz="2000" spc="-5">
                <a:latin typeface="Calibri"/>
                <a:cs typeface="Calibri"/>
              </a:rPr>
              <a:t>low </a:t>
            </a:r>
            <a:r>
              <a:rPr dirty="0" sz="2000">
                <a:latin typeface="Calibri"/>
                <a:cs typeface="Calibri"/>
              </a:rPr>
              <a:t>as </a:t>
            </a:r>
            <a:r>
              <a:rPr dirty="0" sz="2000" spc="-5">
                <a:latin typeface="Calibri"/>
                <a:cs typeface="Calibri"/>
              </a:rPr>
              <a:t>possible.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lphaLcParenBoth"/>
            </a:pPr>
            <a:endParaRPr sz="2750">
              <a:latin typeface="Calibri"/>
              <a:cs typeface="Calibri"/>
            </a:endParaRPr>
          </a:p>
          <a:p>
            <a:pPr marL="355600" marR="386715" indent="-342900">
              <a:lnSpc>
                <a:spcPct val="100000"/>
              </a:lnSpc>
              <a:buSzPct val="95000"/>
              <a:buAutoNum type="alphaLcParenBoth"/>
              <a:tabLst>
                <a:tab pos="363855" algn="l"/>
              </a:tabLst>
            </a:pPr>
            <a:r>
              <a:rPr dirty="0" sz="2000" b="1">
                <a:latin typeface="Calibri"/>
                <a:cs typeface="Calibri"/>
              </a:rPr>
              <a:t>Pump: </a:t>
            </a:r>
            <a:r>
              <a:rPr dirty="0" sz="2000" spc="-5">
                <a:latin typeface="Calibri"/>
                <a:cs typeface="Calibri"/>
              </a:rPr>
              <a:t>The </a:t>
            </a:r>
            <a:r>
              <a:rPr dirty="0" sz="2000">
                <a:latin typeface="Calibri"/>
                <a:cs typeface="Calibri"/>
              </a:rPr>
              <a:t>NH3 </a:t>
            </a:r>
            <a:r>
              <a:rPr dirty="0" sz="2000" spc="-5">
                <a:latin typeface="Calibri"/>
                <a:cs typeface="Calibri"/>
              </a:rPr>
              <a:t>rich solution </a:t>
            </a:r>
            <a:r>
              <a:rPr dirty="0" sz="2000" spc="-15">
                <a:latin typeface="Calibri"/>
                <a:cs typeface="Calibri"/>
              </a:rPr>
              <a:t>from </a:t>
            </a:r>
            <a:r>
              <a:rPr dirty="0" sz="2000">
                <a:latin typeface="Calibri"/>
                <a:cs typeface="Calibri"/>
              </a:rPr>
              <a:t>the </a:t>
            </a:r>
            <a:r>
              <a:rPr dirty="0" sz="2000" spc="-5">
                <a:latin typeface="Calibri"/>
                <a:cs typeface="Calibri"/>
              </a:rPr>
              <a:t>absorber </a:t>
            </a:r>
            <a:r>
              <a:rPr dirty="0" sz="2000">
                <a:latin typeface="Calibri"/>
                <a:cs typeface="Calibri"/>
              </a:rPr>
              <a:t>is pumped </a:t>
            </a:r>
            <a:r>
              <a:rPr dirty="0" sz="2000" spc="-15">
                <a:latin typeface="Calibri"/>
                <a:cs typeface="Calibri"/>
              </a:rPr>
              <a:t>to </a:t>
            </a:r>
            <a:r>
              <a:rPr dirty="0" sz="2000">
                <a:latin typeface="Calibri"/>
                <a:cs typeface="Calibri"/>
              </a:rPr>
              <a:t>the 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generator </a:t>
            </a:r>
            <a:r>
              <a:rPr dirty="0" sz="2000" spc="-5">
                <a:latin typeface="Calibri"/>
                <a:cs typeface="Calibri"/>
              </a:rPr>
              <a:t>by </a:t>
            </a:r>
            <a:r>
              <a:rPr dirty="0" sz="2000">
                <a:latin typeface="Calibri"/>
                <a:cs typeface="Calibri"/>
              </a:rPr>
              <a:t>means </a:t>
            </a:r>
            <a:r>
              <a:rPr dirty="0" sz="2000" spc="-5">
                <a:latin typeface="Calibri"/>
                <a:cs typeface="Calibri"/>
              </a:rPr>
              <a:t>of using small </a:t>
            </a:r>
            <a:r>
              <a:rPr dirty="0" sz="2000">
                <a:latin typeface="Calibri"/>
                <a:cs typeface="Calibri"/>
              </a:rPr>
              <a:t>capacity pump. </a:t>
            </a:r>
            <a:r>
              <a:rPr dirty="0" sz="2000" spc="-5">
                <a:latin typeface="Calibri"/>
                <a:cs typeface="Calibri"/>
              </a:rPr>
              <a:t>The </a:t>
            </a:r>
            <a:r>
              <a:rPr dirty="0" sz="2000">
                <a:latin typeface="Calibri"/>
                <a:cs typeface="Calibri"/>
              </a:rPr>
              <a:t>pump </a:t>
            </a:r>
            <a:r>
              <a:rPr dirty="0" sz="2000" spc="-10">
                <a:latin typeface="Calibri"/>
                <a:cs typeface="Calibri"/>
              </a:rPr>
              <a:t>raises </a:t>
            </a:r>
            <a:r>
              <a:rPr dirty="0" sz="2000">
                <a:latin typeface="Calibri"/>
                <a:cs typeface="Calibri"/>
              </a:rPr>
              <a:t>the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pressure</a:t>
            </a:r>
            <a:r>
              <a:rPr dirty="0" sz="2000" spc="-5">
                <a:latin typeface="Calibri"/>
                <a:cs typeface="Calibri"/>
              </a:rPr>
              <a:t> of</a:t>
            </a:r>
            <a:r>
              <a:rPr dirty="0" sz="2000" spc="-10">
                <a:latin typeface="Calibri"/>
                <a:cs typeface="Calibri"/>
              </a:rPr>
              <a:t> mixture.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lphaLcParenBoth"/>
            </a:pPr>
            <a:endParaRPr sz="2750">
              <a:latin typeface="Calibri"/>
              <a:cs typeface="Calibri"/>
            </a:endParaRPr>
          </a:p>
          <a:p>
            <a:pPr marL="332740" indent="-320675">
              <a:lnSpc>
                <a:spcPct val="100000"/>
              </a:lnSpc>
              <a:buSzPct val="95000"/>
              <a:buAutoNum type="alphaLcParenBoth"/>
              <a:tabLst>
                <a:tab pos="333375" algn="l"/>
              </a:tabLst>
            </a:pPr>
            <a:r>
              <a:rPr dirty="0" sz="2000" spc="-15" b="1">
                <a:latin typeface="Calibri"/>
                <a:cs typeface="Calibri"/>
              </a:rPr>
              <a:t>Generator:</a:t>
            </a:r>
            <a:r>
              <a:rPr dirty="0" sz="2000" spc="10" b="1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heat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from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collector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5">
                <a:latin typeface="Calibri"/>
                <a:cs typeface="Calibri"/>
              </a:rPr>
              <a:t> supplied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to</a:t>
            </a:r>
            <a:r>
              <a:rPr dirty="0" sz="2000">
                <a:latin typeface="Calibri"/>
                <a:cs typeface="Calibri"/>
              </a:rPr>
              <a:t> the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generator </a:t>
            </a:r>
            <a:r>
              <a:rPr dirty="0" sz="2000" spc="-15">
                <a:latin typeface="Calibri"/>
                <a:cs typeface="Calibri"/>
              </a:rPr>
              <a:t>to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boil </a:t>
            </a:r>
            <a:r>
              <a:rPr dirty="0" sz="2000" spc="-10">
                <a:latin typeface="Calibri"/>
                <a:cs typeface="Calibri"/>
              </a:rPr>
              <a:t>off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rich mixture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30">
                <a:latin typeface="Calibri"/>
                <a:cs typeface="Calibri"/>
              </a:rPr>
              <a:t>NH3/water.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71830"/>
            <a:ext cx="8074659" cy="5086985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algn="just" marL="355600" marR="5715" indent="-342900">
              <a:lnSpc>
                <a:spcPts val="2160"/>
              </a:lnSpc>
              <a:spcBef>
                <a:spcPts val="375"/>
              </a:spcBef>
              <a:buFont typeface="Calibri"/>
              <a:buAutoNum type="alphaLcParenBoth" startAt="4"/>
              <a:tabLst>
                <a:tab pos="433705" algn="l"/>
              </a:tabLst>
            </a:pPr>
            <a:r>
              <a:rPr dirty="0"/>
              <a:t>	</a:t>
            </a:r>
            <a:r>
              <a:rPr dirty="0" sz="2000" spc="-10" b="1">
                <a:latin typeface="Calibri"/>
                <a:cs typeface="Calibri"/>
              </a:rPr>
              <a:t>Pressure</a:t>
            </a:r>
            <a:r>
              <a:rPr dirty="0" sz="2000" spc="-5" b="1">
                <a:latin typeface="Calibri"/>
                <a:cs typeface="Calibri"/>
              </a:rPr>
              <a:t> Reducing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25" b="1">
                <a:latin typeface="Calibri"/>
                <a:cs typeface="Calibri"/>
              </a:rPr>
              <a:t>Valve:</a:t>
            </a:r>
            <a:r>
              <a:rPr dirty="0" sz="2000" spc="-20" b="1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weak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solution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left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in</a:t>
            </a:r>
            <a:r>
              <a:rPr dirty="0" sz="2000">
                <a:latin typeface="Calibri"/>
                <a:cs typeface="Calibri"/>
              </a:rPr>
              <a:t> the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generator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at 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condensed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pressure</a:t>
            </a:r>
            <a:r>
              <a:rPr dirty="0" sz="2000" spc="-5">
                <a:latin typeface="Calibri"/>
                <a:cs typeface="Calibri"/>
              </a:rPr>
              <a:t> is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returned</a:t>
            </a:r>
            <a:r>
              <a:rPr dirty="0" sz="2000">
                <a:latin typeface="Calibri"/>
                <a:cs typeface="Calibri"/>
              </a:rPr>
              <a:t> back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to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absorber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through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pressure </a:t>
            </a:r>
            <a:r>
              <a:rPr dirty="0" sz="2000" spc="-5">
                <a:latin typeface="Calibri"/>
                <a:cs typeface="Calibri"/>
              </a:rPr>
              <a:t> reducing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valve.</a:t>
            </a:r>
            <a:r>
              <a:rPr dirty="0" sz="2000" spc="-5">
                <a:latin typeface="Calibri"/>
                <a:cs typeface="Calibri"/>
              </a:rPr>
              <a:t> The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pressure</a:t>
            </a:r>
            <a:r>
              <a:rPr dirty="0" sz="2000" spc="-5">
                <a:latin typeface="Calibri"/>
                <a:cs typeface="Calibri"/>
              </a:rPr>
              <a:t> reduces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from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condenser</a:t>
            </a:r>
            <a:r>
              <a:rPr dirty="0" sz="2000" spc="4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pressure</a:t>
            </a:r>
            <a:r>
              <a:rPr dirty="0" sz="2000" spc="434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to 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absorber</a:t>
            </a:r>
            <a:r>
              <a:rPr dirty="0" sz="2000" spc="-10">
                <a:latin typeface="Calibri"/>
                <a:cs typeface="Calibri"/>
              </a:rPr>
              <a:t> pressure.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lphaLcParenBoth" startAt="4"/>
            </a:pPr>
            <a:endParaRPr sz="2300">
              <a:latin typeface="Calibri"/>
              <a:cs typeface="Calibri"/>
            </a:endParaRPr>
          </a:p>
          <a:p>
            <a:pPr marL="361315" indent="-349250">
              <a:lnSpc>
                <a:spcPts val="2280"/>
              </a:lnSpc>
              <a:spcBef>
                <a:spcPts val="5"/>
              </a:spcBef>
              <a:buAutoNum type="alphaLcParenBoth" startAt="4"/>
              <a:tabLst>
                <a:tab pos="361950" algn="l"/>
              </a:tabLst>
            </a:pPr>
            <a:r>
              <a:rPr dirty="0" sz="2000" spc="-5" b="1">
                <a:latin typeface="Calibri"/>
                <a:cs typeface="Calibri"/>
              </a:rPr>
              <a:t>Condenser:</a:t>
            </a:r>
            <a:r>
              <a:rPr dirty="0" sz="2000" spc="40" b="1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high</a:t>
            </a:r>
            <a:r>
              <a:rPr dirty="0" sz="2000" spc="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pressure</a:t>
            </a:r>
            <a:r>
              <a:rPr dirty="0" sz="2000" spc="5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ammonia</a:t>
            </a:r>
            <a:r>
              <a:rPr dirty="0" sz="2000" spc="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vapour</a:t>
            </a:r>
            <a:r>
              <a:rPr dirty="0" sz="2000" spc="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leaving</a:t>
            </a:r>
            <a:r>
              <a:rPr dirty="0" sz="2000" spc="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generator</a:t>
            </a:r>
            <a:r>
              <a:rPr dirty="0" sz="2000" spc="5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gets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ts val="2280"/>
              </a:lnSpc>
            </a:pPr>
            <a:r>
              <a:rPr dirty="0" sz="2000">
                <a:latin typeface="Calibri"/>
                <a:cs typeface="Calibri"/>
              </a:rPr>
              <a:t>condensed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in</a:t>
            </a:r>
            <a:r>
              <a:rPr dirty="0" sz="2000" spc="-10">
                <a:latin typeface="Calibri"/>
                <a:cs typeface="Calibri"/>
              </a:rPr>
              <a:t> water-cooled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condenser.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Calibri"/>
              <a:cs typeface="Calibri"/>
            </a:endParaRPr>
          </a:p>
          <a:p>
            <a:pPr algn="just" marL="355600" marR="8255" indent="-342900">
              <a:lnSpc>
                <a:spcPts val="2160"/>
              </a:lnSpc>
              <a:buFont typeface="Calibri"/>
              <a:buAutoNum type="alphaLcParenBoth" startAt="6"/>
              <a:tabLst>
                <a:tab pos="383540" algn="l"/>
              </a:tabLst>
            </a:pPr>
            <a:r>
              <a:rPr dirty="0"/>
              <a:t>	</a:t>
            </a:r>
            <a:r>
              <a:rPr dirty="0" sz="2000" b="1">
                <a:latin typeface="Calibri"/>
                <a:cs typeface="Calibri"/>
              </a:rPr>
              <a:t>Expansion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Device:</a:t>
            </a:r>
            <a:r>
              <a:rPr dirty="0" sz="2000" b="1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condensed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liquid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ammonia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from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condenser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 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supplied </a:t>
            </a:r>
            <a:r>
              <a:rPr dirty="0" sz="2000" spc="-10">
                <a:latin typeface="Calibri"/>
                <a:cs typeface="Calibri"/>
              </a:rPr>
              <a:t>through expansion </a:t>
            </a:r>
            <a:r>
              <a:rPr dirty="0" sz="2000" spc="-5">
                <a:latin typeface="Calibri"/>
                <a:cs typeface="Calibri"/>
              </a:rPr>
              <a:t>device </a:t>
            </a:r>
            <a:r>
              <a:rPr dirty="0" sz="2000" spc="-15">
                <a:latin typeface="Calibri"/>
                <a:cs typeface="Calibri"/>
              </a:rPr>
              <a:t>to </a:t>
            </a:r>
            <a:r>
              <a:rPr dirty="0" sz="2000" spc="-30">
                <a:latin typeface="Calibri"/>
                <a:cs typeface="Calibri"/>
              </a:rPr>
              <a:t>evaporator. </a:t>
            </a:r>
            <a:r>
              <a:rPr dirty="0" sz="2000" spc="-5">
                <a:latin typeface="Calibri"/>
                <a:cs typeface="Calibri"/>
              </a:rPr>
              <a:t>The Expansion device 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lower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10">
                <a:latin typeface="Calibri"/>
                <a:cs typeface="Calibri"/>
              </a:rPr>
              <a:t> pressure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temperature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liquid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ammonia.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lphaLcParenBoth" startAt="6"/>
            </a:pPr>
            <a:endParaRPr sz="2500">
              <a:latin typeface="Calibri"/>
              <a:cs typeface="Calibri"/>
            </a:endParaRPr>
          </a:p>
          <a:p>
            <a:pPr algn="just" marL="355600" marR="6350" indent="-342900">
              <a:lnSpc>
                <a:spcPct val="90000"/>
              </a:lnSpc>
              <a:buAutoNum type="alphaLcParenBoth" startAt="6"/>
              <a:tabLst>
                <a:tab pos="370840" algn="l"/>
              </a:tabLst>
            </a:pPr>
            <a:r>
              <a:rPr dirty="0" sz="2000" spc="-20" b="1">
                <a:latin typeface="Calibri"/>
                <a:cs typeface="Calibri"/>
              </a:rPr>
              <a:t>Evaporator: </a:t>
            </a:r>
            <a:r>
              <a:rPr dirty="0" sz="2000" spc="-10">
                <a:latin typeface="Calibri"/>
                <a:cs typeface="Calibri"/>
              </a:rPr>
              <a:t>Low temperature </a:t>
            </a:r>
            <a:r>
              <a:rPr dirty="0" sz="2000">
                <a:latin typeface="Calibri"/>
                <a:cs typeface="Calibri"/>
              </a:rPr>
              <a:t>and </a:t>
            </a:r>
            <a:r>
              <a:rPr dirty="0" sz="2000" spc="-5">
                <a:latin typeface="Calibri"/>
                <a:cs typeface="Calibri"/>
              </a:rPr>
              <a:t>low </a:t>
            </a:r>
            <a:r>
              <a:rPr dirty="0" sz="2000" spc="-10">
                <a:latin typeface="Calibri"/>
                <a:cs typeface="Calibri"/>
              </a:rPr>
              <a:t>pressure </a:t>
            </a:r>
            <a:r>
              <a:rPr dirty="0" sz="2000" spc="-5">
                <a:latin typeface="Calibri"/>
                <a:cs typeface="Calibri"/>
              </a:rPr>
              <a:t>liquid ammonia </a:t>
            </a:r>
            <a:r>
              <a:rPr dirty="0" sz="2000" spc="-15">
                <a:latin typeface="Calibri"/>
                <a:cs typeface="Calibri"/>
              </a:rPr>
              <a:t>enters </a:t>
            </a:r>
            <a:r>
              <a:rPr dirty="0" sz="2000" spc="-5">
                <a:latin typeface="Calibri"/>
                <a:cs typeface="Calibri"/>
              </a:rPr>
              <a:t>in </a:t>
            </a:r>
            <a:r>
              <a:rPr dirty="0" sz="2000">
                <a:latin typeface="Calibri"/>
                <a:cs typeface="Calibri"/>
              </a:rPr>
              <a:t> the </a:t>
            </a:r>
            <a:r>
              <a:rPr dirty="0" sz="2000" spc="-15">
                <a:latin typeface="Calibri"/>
                <a:cs typeface="Calibri"/>
              </a:rPr>
              <a:t>evaporator </a:t>
            </a:r>
            <a:r>
              <a:rPr dirty="0" sz="2000" spc="-10">
                <a:latin typeface="Calibri"/>
                <a:cs typeface="Calibri"/>
              </a:rPr>
              <a:t>where </a:t>
            </a:r>
            <a:r>
              <a:rPr dirty="0" sz="2000" spc="-5">
                <a:latin typeface="Calibri"/>
                <a:cs typeface="Calibri"/>
              </a:rPr>
              <a:t>it </a:t>
            </a:r>
            <a:r>
              <a:rPr dirty="0" sz="2000" spc="-10">
                <a:latin typeface="Calibri"/>
                <a:cs typeface="Calibri"/>
              </a:rPr>
              <a:t>boils </a:t>
            </a:r>
            <a:r>
              <a:rPr dirty="0" sz="2000" spc="-5">
                <a:latin typeface="Calibri"/>
                <a:cs typeface="Calibri"/>
              </a:rPr>
              <a:t>of </a:t>
            </a:r>
            <a:r>
              <a:rPr dirty="0" sz="2000" spc="-15">
                <a:latin typeface="Calibri"/>
                <a:cs typeface="Calibri"/>
              </a:rPr>
              <a:t>by </a:t>
            </a:r>
            <a:r>
              <a:rPr dirty="0" sz="2000" spc="-5">
                <a:latin typeface="Calibri"/>
                <a:cs typeface="Calibri"/>
              </a:rPr>
              <a:t>absorbing </a:t>
            </a:r>
            <a:r>
              <a:rPr dirty="0" sz="2000" spc="-15">
                <a:latin typeface="Calibri"/>
                <a:cs typeface="Calibri"/>
              </a:rPr>
              <a:t>latent </a:t>
            </a:r>
            <a:r>
              <a:rPr dirty="0" sz="2000" spc="-10">
                <a:latin typeface="Calibri"/>
                <a:cs typeface="Calibri"/>
              </a:rPr>
              <a:t>heat from surrounding 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to </a:t>
            </a:r>
            <a:r>
              <a:rPr dirty="0" sz="2000" spc="-10">
                <a:latin typeface="Calibri"/>
                <a:cs typeface="Calibri"/>
              </a:rPr>
              <a:t>produce refrigeration </a:t>
            </a:r>
            <a:r>
              <a:rPr dirty="0" sz="2000" spc="-15">
                <a:latin typeface="Calibri"/>
                <a:cs typeface="Calibri"/>
              </a:rPr>
              <a:t>effect. </a:t>
            </a:r>
            <a:r>
              <a:rPr dirty="0" sz="2000" spc="-5">
                <a:latin typeface="Calibri"/>
                <a:cs typeface="Calibri"/>
              </a:rPr>
              <a:t>The liquid </a:t>
            </a:r>
            <a:r>
              <a:rPr dirty="0" sz="2000">
                <a:latin typeface="Calibri"/>
                <a:cs typeface="Calibri"/>
              </a:rPr>
              <a:t>NH3 </a:t>
            </a:r>
            <a:r>
              <a:rPr dirty="0" sz="2000" spc="-5">
                <a:latin typeface="Calibri"/>
                <a:cs typeface="Calibri"/>
              </a:rPr>
              <a:t>changes </a:t>
            </a:r>
            <a:r>
              <a:rPr dirty="0" sz="2000" spc="-15">
                <a:latin typeface="Calibri"/>
                <a:cs typeface="Calibri"/>
              </a:rPr>
              <a:t>to </a:t>
            </a:r>
            <a:r>
              <a:rPr dirty="0" sz="2000" spc="-5">
                <a:latin typeface="Calibri"/>
                <a:cs typeface="Calibri"/>
              </a:rPr>
              <a:t>low </a:t>
            </a:r>
            <a:r>
              <a:rPr dirty="0" sz="2000" spc="-10">
                <a:latin typeface="Calibri"/>
                <a:cs typeface="Calibri"/>
              </a:rPr>
              <a:t>pressure </a:t>
            </a:r>
            <a:r>
              <a:rPr dirty="0" sz="2000" spc="-5">
                <a:latin typeface="Calibri"/>
                <a:cs typeface="Calibri"/>
              </a:rPr>
              <a:t> suction</a:t>
            </a:r>
            <a:r>
              <a:rPr dirty="0" sz="2000" spc="305">
                <a:latin typeface="Calibri"/>
                <a:cs typeface="Calibri"/>
              </a:rPr>
              <a:t> </a:t>
            </a:r>
            <a:r>
              <a:rPr dirty="0" sz="2000" spc="-40">
                <a:latin typeface="Calibri"/>
                <a:cs typeface="Calibri"/>
              </a:rPr>
              <a:t>vapour.</a:t>
            </a:r>
            <a:r>
              <a:rPr dirty="0" sz="2000" spc="30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The</a:t>
            </a:r>
            <a:r>
              <a:rPr dirty="0" sz="2000" spc="30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suction</a:t>
            </a:r>
            <a:r>
              <a:rPr dirty="0" sz="2000" spc="3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vapour</a:t>
            </a:r>
            <a:r>
              <a:rPr dirty="0" sz="2000" spc="30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is</a:t>
            </a:r>
            <a:r>
              <a:rPr dirty="0" sz="2000" spc="30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absorbed</a:t>
            </a:r>
            <a:r>
              <a:rPr dirty="0" sz="2000" spc="3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in</a:t>
            </a:r>
            <a:r>
              <a:rPr dirty="0" sz="2000" spc="3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absorber</a:t>
            </a:r>
            <a:r>
              <a:rPr dirty="0" sz="2000" spc="3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to</a:t>
            </a:r>
            <a:r>
              <a:rPr dirty="0" sz="2000" spc="30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maintain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continue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circulation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NH3</a:t>
            </a:r>
            <a:r>
              <a:rPr dirty="0" sz="2000" spc="-5">
                <a:latin typeface="Calibri"/>
                <a:cs typeface="Calibri"/>
              </a:rPr>
              <a:t> in </a:t>
            </a:r>
            <a:r>
              <a:rPr dirty="0" sz="2000" spc="-20">
                <a:latin typeface="Calibri"/>
                <a:cs typeface="Calibri"/>
              </a:rPr>
              <a:t>system.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4461" y="2473579"/>
            <a:ext cx="342582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5" b="0">
                <a:latin typeface="Calibri"/>
                <a:cs typeface="Calibri"/>
              </a:rPr>
              <a:t>END</a:t>
            </a:r>
            <a:r>
              <a:rPr dirty="0" sz="4400" spc="-30" b="0">
                <a:latin typeface="Calibri"/>
                <a:cs typeface="Calibri"/>
              </a:rPr>
              <a:t> </a:t>
            </a:r>
            <a:r>
              <a:rPr dirty="0" sz="4400" spc="-5" b="0">
                <a:latin typeface="Calibri"/>
                <a:cs typeface="Calibri"/>
              </a:rPr>
              <a:t>OF</a:t>
            </a:r>
            <a:r>
              <a:rPr dirty="0" sz="4400" spc="-25" b="0">
                <a:latin typeface="Calibri"/>
                <a:cs typeface="Calibri"/>
              </a:rPr>
              <a:t> </a:t>
            </a:r>
            <a:r>
              <a:rPr dirty="0" sz="4400" spc="-5" b="0">
                <a:latin typeface="Calibri"/>
                <a:cs typeface="Calibri"/>
              </a:rPr>
              <a:t>UNIT</a:t>
            </a:r>
            <a:r>
              <a:rPr dirty="0" sz="4400" spc="-15" b="0">
                <a:latin typeface="Calibri"/>
                <a:cs typeface="Calibri"/>
              </a:rPr>
              <a:t> </a:t>
            </a:r>
            <a:r>
              <a:rPr dirty="0" sz="4400" b="0">
                <a:latin typeface="Calibri"/>
                <a:cs typeface="Calibri"/>
              </a:rPr>
              <a:t>2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3920" y="186944"/>
            <a:ext cx="584771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5"/>
              <a:t>Types</a:t>
            </a:r>
            <a:r>
              <a:rPr dirty="0" sz="4400" spc="-45"/>
              <a:t> </a:t>
            </a:r>
            <a:r>
              <a:rPr dirty="0" sz="4400"/>
              <a:t>of</a:t>
            </a:r>
            <a:r>
              <a:rPr dirty="0" sz="4400" spc="-20"/>
              <a:t> </a:t>
            </a:r>
            <a:r>
              <a:rPr dirty="0" sz="4400"/>
              <a:t>Solar</a:t>
            </a:r>
            <a:r>
              <a:rPr dirty="0" sz="4400" spc="-15"/>
              <a:t> </a:t>
            </a:r>
            <a:r>
              <a:rPr dirty="0" sz="4400" spc="-5"/>
              <a:t>Radiations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990600"/>
            <a:ext cx="82296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4729" y="186944"/>
            <a:ext cx="203581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Air</a:t>
            </a:r>
            <a:r>
              <a:rPr dirty="0" sz="4400" spc="-105"/>
              <a:t> </a:t>
            </a:r>
            <a:r>
              <a:rPr dirty="0" sz="4400" spc="-5"/>
              <a:t>Mass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884174"/>
            <a:ext cx="8229600" cy="5974080"/>
            <a:chOff x="457200" y="884174"/>
            <a:chExt cx="8229600" cy="59740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884174"/>
              <a:ext cx="8229600" cy="32306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000" y="3971924"/>
              <a:ext cx="3399790" cy="28860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4336" y="186944"/>
            <a:ext cx="527748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Basic</a:t>
            </a:r>
            <a:r>
              <a:rPr dirty="0" sz="4400" spc="-65"/>
              <a:t> </a:t>
            </a:r>
            <a:r>
              <a:rPr dirty="0" sz="4400" spc="-10"/>
              <a:t>Sun-Earth</a:t>
            </a:r>
            <a:r>
              <a:rPr dirty="0" sz="4400" spc="-15"/>
              <a:t> </a:t>
            </a:r>
            <a:r>
              <a:rPr dirty="0" sz="4400"/>
              <a:t>Angles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884174"/>
            <a:ext cx="8229600" cy="5974080"/>
            <a:chOff x="457200" y="884174"/>
            <a:chExt cx="8229600" cy="59740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884174"/>
              <a:ext cx="8229600" cy="57452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4800" y="4166209"/>
              <a:ext cx="4572000" cy="4819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5604" y="4695825"/>
              <a:ext cx="3236595" cy="21621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MISHTHI--NIKKI--NAV</dc:creator>
  <dc:title>Non-Conventional Energy Resources</dc:title>
  <dcterms:created xsi:type="dcterms:W3CDTF">2024-09-22T16:36:05Z</dcterms:created>
  <dcterms:modified xsi:type="dcterms:W3CDTF">2024-09-22T16:36:05Z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2017-03-25T00:00:00Z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2024-09-22T00:00:00Z</vt:filetime>
  </property>
</Properties>
</file>